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33"/>
  </p:notesMasterIdLst>
  <p:sldIdLst>
    <p:sldId id="256" r:id="rId5"/>
    <p:sldId id="260" r:id="rId6"/>
    <p:sldId id="261" r:id="rId7"/>
    <p:sldId id="262" r:id="rId8"/>
    <p:sldId id="263" r:id="rId9"/>
    <p:sldId id="264" r:id="rId10"/>
    <p:sldId id="266" r:id="rId11"/>
    <p:sldId id="267" r:id="rId12"/>
    <p:sldId id="268" r:id="rId13"/>
    <p:sldId id="269" r:id="rId14"/>
    <p:sldId id="270" r:id="rId15"/>
    <p:sldId id="271" r:id="rId16"/>
    <p:sldId id="272" r:id="rId17"/>
    <p:sldId id="273" r:id="rId18"/>
    <p:sldId id="274" r:id="rId19"/>
    <p:sldId id="275" r:id="rId20"/>
    <p:sldId id="276" r:id="rId21"/>
    <p:sldId id="286" r:id="rId22"/>
    <p:sldId id="277" r:id="rId23"/>
    <p:sldId id="278" r:id="rId24"/>
    <p:sldId id="279" r:id="rId25"/>
    <p:sldId id="280" r:id="rId26"/>
    <p:sldId id="281" r:id="rId27"/>
    <p:sldId id="282" r:id="rId28"/>
    <p:sldId id="283" r:id="rId29"/>
    <p:sldId id="284" r:id="rId30"/>
    <p:sldId id="285" r:id="rId31"/>
    <p:sldId id="287" r:id="rId32"/>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09" autoAdjust="0"/>
    <p:restoredTop sz="92243" autoAdjust="0"/>
  </p:normalViewPr>
  <p:slideViewPr>
    <p:cSldViewPr>
      <p:cViewPr varScale="1">
        <p:scale>
          <a:sx n="105" d="100"/>
          <a:sy n="105" d="100"/>
        </p:scale>
        <p:origin x="-116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2" d="100"/>
          <a:sy n="82" d="100"/>
        </p:scale>
        <p:origin x="-3096" y="-78"/>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63E5BFF0-95E9-4BA9-8EA3-656D98595C59}" type="datetimeFigureOut">
              <a:rPr lang="en-US" smtClean="0"/>
              <a:pPr/>
              <a:t>2/26/2011</a:t>
            </a:fld>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dirty="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dirty="0"/>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258383CA-68EE-465C-B95A-0C78CE058F64}"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“Thank you for your time, Directors.  You shall not be displeased.  I present to you, MMORPGs in the Educational Arena.  I hope you will accept my suggestions.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258383CA-68EE-465C-B95A-0C78CE058F64}"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“Marketing can be handling in much the same way as online games, with a twist.  An educational spin and strong content support will ensure that this does not stray from the mission: to educate.”</a:t>
            </a:r>
            <a:endParaRPr lang="en-US" dirty="0"/>
          </a:p>
        </p:txBody>
      </p:sp>
      <p:sp>
        <p:nvSpPr>
          <p:cNvPr id="4" name="Slide Number Placeholder 3"/>
          <p:cNvSpPr>
            <a:spLocks noGrp="1"/>
          </p:cNvSpPr>
          <p:nvPr>
            <p:ph type="sldNum" sz="quarter" idx="10"/>
          </p:nvPr>
        </p:nvSpPr>
        <p:spPr/>
        <p:txBody>
          <a:bodyPr/>
          <a:lstStyle/>
          <a:p>
            <a:fld id="{258383CA-68EE-465C-B95A-0C78CE058F64}"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groundbreaking, and to my knowledge a wide scale attempt at implementing this format is has not been successfully attempted.  Directors, we will lead.  As you gain exposure to this paradigm, you will gain understanding and this will lead to us in the same directions as the innovators of MMORPGs:  success.”</a:t>
            </a:r>
            <a:endParaRPr lang="en-US" dirty="0"/>
          </a:p>
        </p:txBody>
      </p:sp>
      <p:sp>
        <p:nvSpPr>
          <p:cNvPr id="4" name="Slide Number Placeholder 3"/>
          <p:cNvSpPr>
            <a:spLocks noGrp="1"/>
          </p:cNvSpPr>
          <p:nvPr>
            <p:ph type="sldNum" sz="quarter" idx="10"/>
          </p:nvPr>
        </p:nvSpPr>
        <p:spPr/>
        <p:txBody>
          <a:bodyPr/>
          <a:lstStyle/>
          <a:p>
            <a:fld id="{258383CA-68EE-465C-B95A-0C78CE058F64}"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66612">
              <a:defRPr/>
            </a:pPr>
            <a:r>
              <a:rPr lang="en-US" dirty="0" smtClean="0"/>
              <a:t>“How Persuasive can this really be?  It will be just as appealing to the educators as the students.  For as the data reveals, the educators are just interested as the students.”</a:t>
            </a:r>
          </a:p>
        </p:txBody>
      </p:sp>
      <p:sp>
        <p:nvSpPr>
          <p:cNvPr id="4" name="Slide Number Placeholder 3"/>
          <p:cNvSpPr>
            <a:spLocks noGrp="1"/>
          </p:cNvSpPr>
          <p:nvPr>
            <p:ph type="sldNum" sz="quarter" idx="10"/>
          </p:nvPr>
        </p:nvSpPr>
        <p:spPr/>
        <p:txBody>
          <a:bodyPr/>
          <a:lstStyle/>
          <a:p>
            <a:fld id="{258383CA-68EE-465C-B95A-0C78CE058F64}"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decision stage will be smooth through strong maintained professional development and high technological support that simulates current developments in gaming and online technology.”</a:t>
            </a:r>
            <a:endParaRPr lang="en-US" dirty="0"/>
          </a:p>
        </p:txBody>
      </p:sp>
      <p:sp>
        <p:nvSpPr>
          <p:cNvPr id="4" name="Slide Number Placeholder 3"/>
          <p:cNvSpPr>
            <a:spLocks noGrp="1"/>
          </p:cNvSpPr>
          <p:nvPr>
            <p:ph type="sldNum" sz="quarter" idx="10"/>
          </p:nvPr>
        </p:nvSpPr>
        <p:spPr/>
        <p:txBody>
          <a:bodyPr/>
          <a:lstStyle/>
          <a:p>
            <a:fld id="{258383CA-68EE-465C-B95A-0C78CE058F64}"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66612">
              <a:defRPr/>
            </a:pPr>
            <a:r>
              <a:rPr lang="en-US" dirty="0" smtClean="0"/>
              <a:t>“Directors, implementation will be a planned event, but it can not be forced, and it shall not have to be.  Based on our research, it will have positive results and it is based on a very popular system.”</a:t>
            </a:r>
            <a:endParaRPr lang="en-US" dirty="0"/>
          </a:p>
        </p:txBody>
      </p:sp>
      <p:sp>
        <p:nvSpPr>
          <p:cNvPr id="4" name="Slide Number Placeholder 3"/>
          <p:cNvSpPr>
            <a:spLocks noGrp="1"/>
          </p:cNvSpPr>
          <p:nvPr>
            <p:ph type="sldNum" sz="quarter" idx="10"/>
          </p:nvPr>
        </p:nvSpPr>
        <p:spPr/>
        <p:txBody>
          <a:bodyPr/>
          <a:lstStyle/>
          <a:p>
            <a:fld id="{258383CA-68EE-465C-B95A-0C78CE058F64}"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“During this stage of the decision process we expect to get reinforcements through the verisimilitude of our model to the current developments in MMORPGs.”</a:t>
            </a:r>
            <a:endParaRPr lang="en-US" dirty="0"/>
          </a:p>
        </p:txBody>
      </p:sp>
      <p:sp>
        <p:nvSpPr>
          <p:cNvPr id="4" name="Slide Number Placeholder 3"/>
          <p:cNvSpPr>
            <a:spLocks noGrp="1"/>
          </p:cNvSpPr>
          <p:nvPr>
            <p:ph type="sldNum" sz="quarter" idx="10"/>
          </p:nvPr>
        </p:nvSpPr>
        <p:spPr/>
        <p:txBody>
          <a:bodyPr/>
          <a:lstStyle/>
          <a:p>
            <a:fld id="{258383CA-68EE-465C-B95A-0C78CE058F64}"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66612">
              <a:defRPr/>
            </a:pPr>
            <a:r>
              <a:rPr lang="en-US" dirty="0" smtClean="0"/>
              <a:t>“I have great news directors!  The communication channels that we use will not be dissimilar from those of our online educational campaign.  And our marketing can be done within the same channels as MMORPGs.”</a:t>
            </a:r>
            <a:endParaRPr lang="en-US" dirty="0"/>
          </a:p>
        </p:txBody>
      </p:sp>
      <p:sp>
        <p:nvSpPr>
          <p:cNvPr id="4" name="Slide Number Placeholder 3"/>
          <p:cNvSpPr>
            <a:spLocks noGrp="1"/>
          </p:cNvSpPr>
          <p:nvPr>
            <p:ph type="sldNum" sz="quarter" idx="10"/>
          </p:nvPr>
        </p:nvSpPr>
        <p:spPr/>
        <p:txBody>
          <a:bodyPr/>
          <a:lstStyle/>
          <a:p>
            <a:fld id="{258383CA-68EE-465C-B95A-0C78CE058F64}"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slide</a:t>
            </a:r>
            <a:r>
              <a:rPr lang="en-US" baseline="0" dirty="0" smtClean="0"/>
              <a:t> will have a visual graphic that demonstrate the adoption of the innovation.</a:t>
            </a:r>
            <a:endParaRPr lang="en-US" dirty="0"/>
          </a:p>
        </p:txBody>
      </p:sp>
      <p:sp>
        <p:nvSpPr>
          <p:cNvPr id="4" name="Slide Number Placeholder 3"/>
          <p:cNvSpPr>
            <a:spLocks noGrp="1"/>
          </p:cNvSpPr>
          <p:nvPr>
            <p:ph type="sldNum" sz="quarter" idx="10"/>
          </p:nvPr>
        </p:nvSpPr>
        <p:spPr/>
        <p:txBody>
          <a:bodyPr/>
          <a:lstStyle/>
          <a:p>
            <a:fld id="{258383CA-68EE-465C-B95A-0C78CE058F64}"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slide</a:t>
            </a:r>
            <a:r>
              <a:rPr lang="en-US" baseline="0" dirty="0" smtClean="0"/>
              <a:t> will have a visual graphic that demonstrate the adoption of the innovation.  Chart retrieved from http://www.mmogchart.com/Chart11.html.</a:t>
            </a:r>
            <a:endParaRPr lang="en-US" dirty="0"/>
          </a:p>
        </p:txBody>
      </p:sp>
      <p:sp>
        <p:nvSpPr>
          <p:cNvPr id="4" name="Slide Number Placeholder 3"/>
          <p:cNvSpPr>
            <a:spLocks noGrp="1"/>
          </p:cNvSpPr>
          <p:nvPr>
            <p:ph type="sldNum" sz="quarter" idx="10"/>
          </p:nvPr>
        </p:nvSpPr>
        <p:spPr/>
        <p:txBody>
          <a:bodyPr/>
          <a:lstStyle/>
          <a:p>
            <a:fld id="{258383CA-68EE-465C-B95A-0C78CE058F64}"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will be keen to ensure that the key innovators and adopters are those that share our belief system and are involved in the world of MMORPGs.”</a:t>
            </a:r>
            <a:endParaRPr lang="en-US" dirty="0"/>
          </a:p>
        </p:txBody>
      </p:sp>
      <p:sp>
        <p:nvSpPr>
          <p:cNvPr id="4" name="Slide Number Placeholder 3"/>
          <p:cNvSpPr>
            <a:spLocks noGrp="1"/>
          </p:cNvSpPr>
          <p:nvPr>
            <p:ph type="sldNum" sz="quarter" idx="10"/>
          </p:nvPr>
        </p:nvSpPr>
        <p:spPr/>
        <p:txBody>
          <a:bodyPr/>
          <a:lstStyle/>
          <a:p>
            <a:fld id="{258383CA-68EE-465C-B95A-0C78CE058F64}"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Industry</a:t>
            </a:r>
            <a:r>
              <a:rPr lang="en-US" baseline="0" dirty="0" smtClean="0"/>
              <a:t> slide 1: “</a:t>
            </a:r>
            <a:r>
              <a:rPr lang="en-US" dirty="0" smtClean="0"/>
              <a:t>We need innovation.  As you well know, the shape of education is changing and is becoming increasingly malleable to the student.  As students yearn for more control and transparency, we can provide them what they need and deliver it in a form that has proven to be massively popular, MMOPRGs.”</a:t>
            </a:r>
            <a:endParaRPr lang="en-US" dirty="0"/>
          </a:p>
        </p:txBody>
      </p:sp>
      <p:sp>
        <p:nvSpPr>
          <p:cNvPr id="4" name="Slide Number Placeholder 3"/>
          <p:cNvSpPr>
            <a:spLocks noGrp="1"/>
          </p:cNvSpPr>
          <p:nvPr>
            <p:ph type="sldNum" sz="quarter" idx="10"/>
          </p:nvPr>
        </p:nvSpPr>
        <p:spPr/>
        <p:txBody>
          <a:bodyPr/>
          <a:lstStyle/>
          <a:p>
            <a:fld id="{258383CA-68EE-465C-B95A-0C78CE058F64}"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key personnel we be allowed to share their passion for MMORPGs through the development and adoption of a new paradigm of lesson delivery!”</a:t>
            </a:r>
            <a:endParaRPr lang="en-US" dirty="0"/>
          </a:p>
        </p:txBody>
      </p:sp>
      <p:sp>
        <p:nvSpPr>
          <p:cNvPr id="4" name="Slide Number Placeholder 3"/>
          <p:cNvSpPr>
            <a:spLocks noGrp="1"/>
          </p:cNvSpPr>
          <p:nvPr>
            <p:ph type="sldNum" sz="quarter" idx="10"/>
          </p:nvPr>
        </p:nvSpPr>
        <p:spPr/>
        <p:txBody>
          <a:bodyPr/>
          <a:lstStyle/>
          <a:p>
            <a:fld id="{258383CA-68EE-465C-B95A-0C78CE058F64}"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can expect some resistance, but as we have proposed:  this will not replace our anyone's system, it will be an alternative that anyone can adopt.  Any naysayers can present their resistance and this can be harnessed to strengthen any weakness they may have seen.”</a:t>
            </a:r>
            <a:endParaRPr lang="en-US" dirty="0"/>
          </a:p>
        </p:txBody>
      </p:sp>
      <p:sp>
        <p:nvSpPr>
          <p:cNvPr id="4" name="Slide Number Placeholder 3"/>
          <p:cNvSpPr>
            <a:spLocks noGrp="1"/>
          </p:cNvSpPr>
          <p:nvPr>
            <p:ph type="sldNum" sz="quarter" idx="10"/>
          </p:nvPr>
        </p:nvSpPr>
        <p:spPr/>
        <p:txBody>
          <a:bodyPr/>
          <a:lstStyle/>
          <a:p>
            <a:fld id="{258383CA-68EE-465C-B95A-0C78CE058F64}"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best way for us to gain critical mass is to be prepared before we launch and then to lean heavily on the accolades of the MMORPG genre, that they gained in earnest.”</a:t>
            </a:r>
            <a:endParaRPr lang="en-US" dirty="0"/>
          </a:p>
        </p:txBody>
      </p:sp>
      <p:sp>
        <p:nvSpPr>
          <p:cNvPr id="4" name="Slide Number Placeholder 3"/>
          <p:cNvSpPr>
            <a:spLocks noGrp="1"/>
          </p:cNvSpPr>
          <p:nvPr>
            <p:ph type="sldNum" sz="quarter" idx="10"/>
          </p:nvPr>
        </p:nvSpPr>
        <p:spPr/>
        <p:txBody>
          <a:bodyPr/>
          <a:lstStyle/>
          <a:p>
            <a:fld id="{258383CA-68EE-465C-B95A-0C78CE058F64}"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will use a decentralized approach.  We will want experts and only those who </a:t>
            </a:r>
            <a:r>
              <a:rPr lang="en-US" dirty="0" smtClean="0"/>
              <a:t>embrace </a:t>
            </a:r>
            <a:r>
              <a:rPr lang="en-US" dirty="0" smtClean="0"/>
              <a:t>our paradigm.  We will be wise to approach from vantages that are well supported and located near areas that will be highly populated.”</a:t>
            </a:r>
            <a:endParaRPr lang="en-US" dirty="0"/>
          </a:p>
        </p:txBody>
      </p:sp>
      <p:sp>
        <p:nvSpPr>
          <p:cNvPr id="4" name="Slide Number Placeholder 3"/>
          <p:cNvSpPr>
            <a:spLocks noGrp="1"/>
          </p:cNvSpPr>
          <p:nvPr>
            <p:ph type="sldNum" sz="quarter" idx="10"/>
          </p:nvPr>
        </p:nvSpPr>
        <p:spPr/>
        <p:txBody>
          <a:bodyPr/>
          <a:lstStyle/>
          <a:p>
            <a:fld id="{258383CA-68EE-465C-B95A-0C78CE058F64}"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“Directors, just as Rogers points out in the 5th edition of his book "Diffusion of Innovations":  Our change agents will follow a sequence of seven steps</a:t>
            </a:r>
          </a:p>
          <a:p>
            <a:r>
              <a:rPr lang="en-US" dirty="0" smtClean="0"/>
              <a:t>1. We will show the need for change.</a:t>
            </a:r>
          </a:p>
          <a:p>
            <a:r>
              <a:rPr lang="en-US" dirty="0" smtClean="0"/>
              <a:t>2. Our change agents will be experts on MMORPGs and esteemed teachers.</a:t>
            </a:r>
          </a:p>
          <a:p>
            <a:r>
              <a:rPr lang="en-US" dirty="0" smtClean="0"/>
              <a:t>3. We will diagnose issues</a:t>
            </a:r>
          </a:p>
          <a:p>
            <a:r>
              <a:rPr lang="en-US" dirty="0" smtClean="0"/>
              <a:t>4.  We will motivate</a:t>
            </a:r>
          </a:p>
          <a:p>
            <a:r>
              <a:rPr lang="en-US" dirty="0" smtClean="0"/>
              <a:t>5. We will encourage discourse</a:t>
            </a:r>
          </a:p>
          <a:p>
            <a:r>
              <a:rPr lang="en-US" dirty="0" smtClean="0"/>
              <a:t>6. We will keeps things moving</a:t>
            </a:r>
          </a:p>
          <a:p>
            <a:r>
              <a:rPr lang="en-US" dirty="0" smtClean="0"/>
              <a:t>7. We will make this a self-sustaining paradigm.</a:t>
            </a:r>
          </a:p>
          <a:p>
            <a:endParaRPr lang="en-US" dirty="0" smtClean="0"/>
          </a:p>
          <a:p>
            <a:r>
              <a:rPr lang="en-US" dirty="0" smtClean="0"/>
              <a:t>And I, I will be their champion!”</a:t>
            </a:r>
            <a:endParaRPr lang="en-US" dirty="0"/>
          </a:p>
        </p:txBody>
      </p:sp>
      <p:sp>
        <p:nvSpPr>
          <p:cNvPr id="4" name="Slide Number Placeholder 3"/>
          <p:cNvSpPr>
            <a:spLocks noGrp="1"/>
          </p:cNvSpPr>
          <p:nvPr>
            <p:ph type="sldNum" sz="quarter" idx="10"/>
          </p:nvPr>
        </p:nvSpPr>
        <p:spPr/>
        <p:txBody>
          <a:bodyPr/>
          <a:lstStyle/>
          <a:p>
            <a:fld id="{258383CA-68EE-465C-B95A-0C78CE058F64}"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will be successful.  I will overcome resistance.  I am an expert in this proposal.  I will ensure that we will be successful, because this is needed not only for us, but for those we intent to educate.”</a:t>
            </a:r>
            <a:endParaRPr lang="en-US" dirty="0"/>
          </a:p>
        </p:txBody>
      </p:sp>
      <p:sp>
        <p:nvSpPr>
          <p:cNvPr id="4" name="Slide Number Placeholder 3"/>
          <p:cNvSpPr>
            <a:spLocks noGrp="1"/>
          </p:cNvSpPr>
          <p:nvPr>
            <p:ph type="sldNum" sz="quarter" idx="10"/>
          </p:nvPr>
        </p:nvSpPr>
        <p:spPr/>
        <p:txBody>
          <a:bodyPr/>
          <a:lstStyle/>
          <a:p>
            <a:fld id="{258383CA-68EE-465C-B95A-0C78CE058F64}"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66612">
              <a:defRPr/>
            </a:pPr>
            <a:r>
              <a:rPr lang="en-US" dirty="0" smtClean="0"/>
              <a:t>“My role will be to lead us and our key innovators to success.  I will am an expert.  I will always kept our sight of why we are doing this and will not lead us astray.”</a:t>
            </a:r>
            <a:endParaRPr lang="en-US" dirty="0"/>
          </a:p>
        </p:txBody>
      </p:sp>
      <p:sp>
        <p:nvSpPr>
          <p:cNvPr id="4" name="Slide Number Placeholder 3"/>
          <p:cNvSpPr>
            <a:spLocks noGrp="1"/>
          </p:cNvSpPr>
          <p:nvPr>
            <p:ph type="sldNum" sz="quarter" idx="10"/>
          </p:nvPr>
        </p:nvSpPr>
        <p:spPr/>
        <p:txBody>
          <a:bodyPr/>
          <a:lstStyle/>
          <a:p>
            <a:fld id="{258383CA-68EE-465C-B95A-0C78CE058F64}"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“Directors,  our lives are not games, but do we not manage them competitively?  What is the value of experience, gaining levels of understanding, status, sociability, interactivity.  Are these not what define our current educational system.  They are mirrored in MMORPGs, and I would offer that we can use them promote our success.  And ours is precious definition of success for it is linked to the successes of world we intent to educate.”</a:t>
            </a:r>
            <a:endParaRPr lang="en-US" dirty="0"/>
          </a:p>
        </p:txBody>
      </p:sp>
      <p:sp>
        <p:nvSpPr>
          <p:cNvPr id="4" name="Slide Number Placeholder 3"/>
          <p:cNvSpPr>
            <a:spLocks noGrp="1"/>
          </p:cNvSpPr>
          <p:nvPr>
            <p:ph type="sldNum" sz="quarter" idx="10"/>
          </p:nvPr>
        </p:nvSpPr>
        <p:spPr/>
        <p:txBody>
          <a:bodyPr/>
          <a:lstStyle/>
          <a:p>
            <a:fld id="{258383CA-68EE-465C-B95A-0C78CE058F64}" type="slidenum">
              <a:rPr lang="en-US" smtClean="0"/>
              <a:pPr/>
              <a:t>27</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Industry</a:t>
            </a:r>
            <a:r>
              <a:rPr lang="en-US" baseline="0" dirty="0" smtClean="0"/>
              <a:t> slide 2: “</a:t>
            </a:r>
            <a:r>
              <a:rPr lang="en-US" dirty="0" smtClean="0"/>
              <a:t>The paradigms of Our industry, public education are being </a:t>
            </a:r>
            <a:r>
              <a:rPr lang="en-US" dirty="0" smtClean="0"/>
              <a:t>challenged.  </a:t>
            </a:r>
            <a:r>
              <a:rPr lang="en-US" dirty="0" smtClean="0"/>
              <a:t>Particularly the paradigm of lesson delivery.  Student sits in class, teacher lectures.  As technology connects the student to the world outside of the classroom, should it not also be in the same inside of it?  The Digital age is upon us.”</a:t>
            </a:r>
          </a:p>
        </p:txBody>
      </p:sp>
      <p:sp>
        <p:nvSpPr>
          <p:cNvPr id="4" name="Slide Number Placeholder 3"/>
          <p:cNvSpPr>
            <a:spLocks noGrp="1"/>
          </p:cNvSpPr>
          <p:nvPr>
            <p:ph type="sldNum" sz="quarter" idx="10"/>
          </p:nvPr>
        </p:nvSpPr>
        <p:spPr/>
        <p:txBody>
          <a:bodyPr/>
          <a:lstStyle/>
          <a:p>
            <a:fld id="{258383CA-68EE-465C-B95A-0C78CE058F64}"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“Research findings indicate that MMORPG players are associated with a higher degree of logical-numerical performance and scholastic ability.  And these students show a greater affinity for the Digital Age.  These statements were based on </a:t>
            </a:r>
            <a:r>
              <a:rPr lang="en-US" dirty="0" smtClean="0"/>
              <a:t>research </a:t>
            </a:r>
            <a:r>
              <a:rPr lang="en-US" dirty="0" smtClean="0"/>
              <a:t>by Campello de Souza, B., de Lima e Silva, L., &amp; Roazzi, A. (2010).  The title of the article was -MMORPGS and cognitive performance: A study with 1280 Brazilian high school students. It was published in "Computers in Human Behavior"</a:t>
            </a:r>
            <a:endParaRPr lang="en-US" dirty="0"/>
          </a:p>
        </p:txBody>
      </p:sp>
      <p:sp>
        <p:nvSpPr>
          <p:cNvPr id="4" name="Slide Number Placeholder 3"/>
          <p:cNvSpPr>
            <a:spLocks noGrp="1"/>
          </p:cNvSpPr>
          <p:nvPr>
            <p:ph type="sldNum" sz="quarter" idx="10"/>
          </p:nvPr>
        </p:nvSpPr>
        <p:spPr/>
        <p:txBody>
          <a:bodyPr/>
          <a:lstStyle/>
          <a:p>
            <a:fld id="{258383CA-68EE-465C-B95A-0C78CE058F64}"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“Dear Directors, These research finding indicate an opportunity </a:t>
            </a:r>
            <a:r>
              <a:rPr lang="en-US" dirty="0" smtClean="0"/>
              <a:t>of </a:t>
            </a:r>
            <a:r>
              <a:rPr lang="en-US" dirty="0" smtClean="0"/>
              <a:t>us, as a public entity, to use this research as a springboard to develop an alternative paradigm of lesson delivery based on the format of MMORPGs!”</a:t>
            </a:r>
            <a:endParaRPr lang="en-US" dirty="0"/>
          </a:p>
        </p:txBody>
      </p:sp>
      <p:sp>
        <p:nvSpPr>
          <p:cNvPr id="4" name="Slide Number Placeholder 3"/>
          <p:cNvSpPr>
            <a:spLocks noGrp="1"/>
          </p:cNvSpPr>
          <p:nvPr>
            <p:ph type="sldNum" sz="quarter" idx="10"/>
          </p:nvPr>
        </p:nvSpPr>
        <p:spPr/>
        <p:txBody>
          <a:bodyPr/>
          <a:lstStyle/>
          <a:p>
            <a:fld id="{258383CA-68EE-465C-B95A-0C78CE058F64}"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“One of the difficulties that you be considering is whether this study considered a wide audience.  Although it was done in Brazil and within a specific social stratum, one fact can not be over looked, and that is the enormous profitability and popularity of MMORPGs.  And we must also be reminded that this is only an alternative not an overhaul.”</a:t>
            </a:r>
            <a:endParaRPr lang="en-US" dirty="0"/>
          </a:p>
        </p:txBody>
      </p:sp>
      <p:sp>
        <p:nvSpPr>
          <p:cNvPr id="4" name="Slide Number Placeholder 3"/>
          <p:cNvSpPr>
            <a:spLocks noGrp="1"/>
          </p:cNvSpPr>
          <p:nvPr>
            <p:ph type="sldNum" sz="quarter" idx="10"/>
          </p:nvPr>
        </p:nvSpPr>
        <p:spPr/>
        <p:txBody>
          <a:bodyPr/>
          <a:lstStyle/>
          <a:p>
            <a:fld id="{258383CA-68EE-465C-B95A-0C78CE058F64}"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“Our innovation will be built from the format of the gaming genre, like questing, player leveling, and experience points.  The research provide important support for scholastic gains.”</a:t>
            </a:r>
            <a:endParaRPr lang="en-US" dirty="0"/>
          </a:p>
        </p:txBody>
      </p:sp>
      <p:sp>
        <p:nvSpPr>
          <p:cNvPr id="4" name="Slide Number Placeholder 3"/>
          <p:cNvSpPr>
            <a:spLocks noGrp="1"/>
          </p:cNvSpPr>
          <p:nvPr>
            <p:ph type="sldNum" sz="quarter" idx="10"/>
          </p:nvPr>
        </p:nvSpPr>
        <p:spPr/>
        <p:txBody>
          <a:bodyPr/>
          <a:lstStyle/>
          <a:p>
            <a:fld id="{258383CA-68EE-465C-B95A-0C78CE058F64}"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can produce our gaming format in much the same way that the industry does.  With easily accessible portals, servers, expansions, chat services, as well as any other service that pertains to the genre.”</a:t>
            </a:r>
            <a:endParaRPr lang="en-US" dirty="0"/>
          </a:p>
        </p:txBody>
      </p:sp>
      <p:sp>
        <p:nvSpPr>
          <p:cNvPr id="4" name="Slide Number Placeholder 3"/>
          <p:cNvSpPr>
            <a:spLocks noGrp="1"/>
          </p:cNvSpPr>
          <p:nvPr>
            <p:ph type="sldNum" sz="quarter" idx="10"/>
          </p:nvPr>
        </p:nvSpPr>
        <p:spPr/>
        <p:txBody>
          <a:bodyPr/>
          <a:lstStyle/>
          <a:p>
            <a:fld id="{258383CA-68EE-465C-B95A-0C78CE058F64}"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“Manufacturing and packaging can be handling through the big box online retailers like Amazon.  A separate educational gaming tablature can be developed.”</a:t>
            </a:r>
            <a:endParaRPr lang="en-US" dirty="0"/>
          </a:p>
        </p:txBody>
      </p:sp>
      <p:sp>
        <p:nvSpPr>
          <p:cNvPr id="4" name="Slide Number Placeholder 3"/>
          <p:cNvSpPr>
            <a:spLocks noGrp="1"/>
          </p:cNvSpPr>
          <p:nvPr>
            <p:ph type="sldNum" sz="quarter" idx="10"/>
          </p:nvPr>
        </p:nvSpPr>
        <p:spPr/>
        <p:txBody>
          <a:bodyPr/>
          <a:lstStyle/>
          <a:p>
            <a:fld id="{258383CA-68EE-465C-B95A-0C78CE058F64}"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E229B163-09AE-4715-9617-6E19CB80CF7A}" type="datetimeFigureOut">
              <a:rPr lang="en-US" smtClean="0"/>
              <a:pPr/>
              <a:t>2/26/2011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7C73C60-F9AA-4A8A-BC01-C492CA78BAD0}" type="slidenum">
              <a:rPr lang="en-US" smtClean="0"/>
              <a:pPr/>
              <a:t>‹#›</a:t>
            </a:fld>
            <a:endParaRPr lang="en-US" dirty="0"/>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229B163-09AE-4715-9617-6E19CB80CF7A}" type="datetimeFigureOut">
              <a:rPr lang="en-US" smtClean="0"/>
              <a:pPr/>
              <a:t>2/26/2011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7C73C60-F9AA-4A8A-BC01-C492CA78BAD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229B163-09AE-4715-9617-6E19CB80CF7A}" type="datetimeFigureOut">
              <a:rPr lang="en-US" smtClean="0"/>
              <a:pPr/>
              <a:t>2/26/2011</a:t>
            </a:fld>
            <a:endParaRPr lang="en-US" dirty="0"/>
          </a:p>
        </p:txBody>
      </p:sp>
      <p:sp>
        <p:nvSpPr>
          <p:cNvPr id="5" name="Footer Placeholder 4"/>
          <p:cNvSpPr>
            <a:spLocks noGrp="1"/>
          </p:cNvSpPr>
          <p:nvPr>
            <p:ph type="ftr" sz="quarter" idx="11"/>
          </p:nvPr>
        </p:nvSpPr>
        <p:spPr>
          <a:xfrm>
            <a:off x="2640597" y="6377459"/>
            <a:ext cx="3836404" cy="365125"/>
          </a:xfrm>
        </p:spPr>
        <p:txBody>
          <a:bodyPr/>
          <a:lstStyle/>
          <a:p>
            <a:endParaRPr lang="en-US" dirty="0"/>
          </a:p>
        </p:txBody>
      </p:sp>
      <p:sp>
        <p:nvSpPr>
          <p:cNvPr id="6" name="Slide Number Placeholder 5"/>
          <p:cNvSpPr>
            <a:spLocks noGrp="1"/>
          </p:cNvSpPr>
          <p:nvPr>
            <p:ph type="sldNum" sz="quarter" idx="12"/>
          </p:nvPr>
        </p:nvSpPr>
        <p:spPr/>
        <p:txBody>
          <a:bodyPr/>
          <a:lstStyle/>
          <a:p>
            <a:fld id="{B7C73C60-F9AA-4A8A-BC01-C492CA78BAD0}"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229B163-09AE-4715-9617-6E19CB80CF7A}" type="datetimeFigureOut">
              <a:rPr lang="en-US" smtClean="0"/>
              <a:pPr/>
              <a:t>2/26/2011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7C73C60-F9AA-4A8A-BC01-C492CA78BAD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229B163-09AE-4715-9617-6E19CB80CF7A}" type="datetimeFigureOut">
              <a:rPr lang="en-US" smtClean="0"/>
              <a:pPr/>
              <a:t>2/26/2011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7C73C60-F9AA-4A8A-BC01-C492CA78BAD0}"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229B163-09AE-4715-9617-6E19CB80CF7A}" type="datetimeFigureOut">
              <a:rPr lang="en-US" smtClean="0"/>
              <a:pPr/>
              <a:t>2/26/2011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7C73C60-F9AA-4A8A-BC01-C492CA78BAD0}"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229B163-09AE-4715-9617-6E19CB80CF7A}" type="datetimeFigureOut">
              <a:rPr lang="en-US" smtClean="0"/>
              <a:pPr/>
              <a:t>2/26/2011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7C73C60-F9AA-4A8A-BC01-C492CA78BAD0}"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229B163-09AE-4715-9617-6E19CB80CF7A}" type="datetimeFigureOut">
              <a:rPr lang="en-US" smtClean="0"/>
              <a:pPr/>
              <a:t>2/26/2011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7C73C60-F9AA-4A8A-BC01-C492CA78BAD0}"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29B163-09AE-4715-9617-6E19CB80CF7A}" type="datetimeFigureOut">
              <a:rPr lang="en-US" smtClean="0"/>
              <a:pPr/>
              <a:t>2/26/2011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7C73C60-F9AA-4A8A-BC01-C492CA78BAD0}"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229B163-09AE-4715-9617-6E19CB80CF7A}" type="datetimeFigureOut">
              <a:rPr lang="en-US" smtClean="0"/>
              <a:pPr/>
              <a:t>2/26/2011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7C73C60-F9AA-4A8A-BC01-C492CA78BAD0}" type="slidenum">
              <a:rPr lang="en-US" smtClean="0"/>
              <a:pPr/>
              <a:t>‹#›</a:t>
            </a:fld>
            <a:endParaRPr lang="en-US" dirty="0"/>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E229B163-09AE-4715-9617-6E19CB80CF7A}" type="datetimeFigureOut">
              <a:rPr lang="en-US" smtClean="0"/>
              <a:pPr/>
              <a:t>2/26/2011</a:t>
            </a:fld>
            <a:endParaRPr lang="en-US" dirty="0"/>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dirty="0"/>
          </a:p>
        </p:txBody>
      </p:sp>
      <p:sp>
        <p:nvSpPr>
          <p:cNvPr id="7" name="Slide Number Placeholder 6"/>
          <p:cNvSpPr>
            <a:spLocks noGrp="1"/>
          </p:cNvSpPr>
          <p:nvPr>
            <p:ph type="sldNum" sz="quarter" idx="12"/>
          </p:nvPr>
        </p:nvSpPr>
        <p:spPr>
          <a:xfrm>
            <a:off x="8339328" y="1170432"/>
            <a:ext cx="733864" cy="201168"/>
          </a:xfrm>
        </p:spPr>
        <p:txBody>
          <a:bodyPr/>
          <a:lstStyle/>
          <a:p>
            <a:fld id="{B7C73C60-F9AA-4A8A-BC01-C492CA78BAD0}"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E229B163-09AE-4715-9617-6E19CB80CF7A}" type="datetimeFigureOut">
              <a:rPr lang="en-US" smtClean="0"/>
              <a:pPr/>
              <a:t>2/26/2011</a:t>
            </a:fld>
            <a:endParaRPr lang="en-US" dirty="0"/>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dirty="0"/>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B7C73C60-F9AA-4A8A-BC01-C492CA78BAD0}"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hyperlink" Target="http://www.mmogchart.com/Chart11.html" TargetMode="Externa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7"/>
          <p:cNvPicPr>
            <a:picLocks noChangeAspect="1" noChangeArrowheads="1"/>
          </p:cNvPicPr>
          <p:nvPr/>
        </p:nvPicPr>
        <p:blipFill>
          <a:blip r:embed="rId3" cstate="print"/>
          <a:srcRect r="11476" b="4225"/>
          <a:stretch>
            <a:fillRect/>
          </a:stretch>
        </p:blipFill>
        <p:spPr bwMode="auto">
          <a:xfrm>
            <a:off x="4943007" y="533400"/>
            <a:ext cx="4200993" cy="4495800"/>
          </a:xfrm>
          <a:prstGeom prst="rect">
            <a:avLst/>
          </a:prstGeom>
          <a:noFill/>
          <a:ln w="9525">
            <a:noFill/>
            <a:miter lim="800000"/>
            <a:headEnd/>
            <a:tailEnd/>
          </a:ln>
          <a:effectLst>
            <a:softEdge rad="63500"/>
          </a:effectLst>
        </p:spPr>
      </p:pic>
      <p:sp>
        <p:nvSpPr>
          <p:cNvPr id="2" name="Title 1"/>
          <p:cNvSpPr>
            <a:spLocks noGrp="1"/>
          </p:cNvSpPr>
          <p:nvPr>
            <p:ph type="ctrTitle"/>
          </p:nvPr>
        </p:nvSpPr>
        <p:spPr/>
        <p:txBody>
          <a:bodyPr>
            <a:normAutofit fontScale="90000"/>
          </a:bodyPr>
          <a:lstStyle/>
          <a:p>
            <a:r>
              <a:rPr lang="en-US" dirty="0" smtClean="0"/>
              <a:t>Multimedia Presentation to The Board of Directors</a:t>
            </a:r>
            <a:br>
              <a:rPr lang="en-US" dirty="0" smtClean="0"/>
            </a:br>
            <a:endParaRPr lang="en-US" dirty="0"/>
          </a:p>
        </p:txBody>
      </p:sp>
      <p:sp>
        <p:nvSpPr>
          <p:cNvPr id="3" name="Subtitle 2"/>
          <p:cNvSpPr>
            <a:spLocks noGrp="1"/>
          </p:cNvSpPr>
          <p:nvPr>
            <p:ph type="subTitle" idx="1"/>
          </p:nvPr>
        </p:nvSpPr>
        <p:spPr/>
        <p:txBody>
          <a:bodyPr/>
          <a:lstStyle/>
          <a:p>
            <a:r>
              <a:rPr lang="en-US" dirty="0" smtClean="0"/>
              <a:t>MMORPGs in the Educational Arena</a:t>
            </a:r>
          </a:p>
          <a:p>
            <a:r>
              <a:rPr lang="en-US" dirty="0" smtClean="0"/>
              <a:t>By Patrick LaPollo Jr.</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2">
                    <a:lumMod val="75000"/>
                  </a:schemeClr>
                </a:solidFill>
              </a:rPr>
              <a:t>Innovation</a:t>
            </a:r>
            <a:r>
              <a:rPr lang="en-US" dirty="0" smtClean="0"/>
              <a:t>: Marketing and Distribution</a:t>
            </a:r>
            <a:endParaRPr lang="en-US" dirty="0"/>
          </a:p>
        </p:txBody>
      </p:sp>
      <p:sp>
        <p:nvSpPr>
          <p:cNvPr id="3" name="Content Placeholder 2"/>
          <p:cNvSpPr>
            <a:spLocks noGrp="1"/>
          </p:cNvSpPr>
          <p:nvPr>
            <p:ph idx="1"/>
          </p:nvPr>
        </p:nvSpPr>
        <p:spPr/>
        <p:txBody>
          <a:bodyPr/>
          <a:lstStyle/>
          <a:p>
            <a:endParaRPr lang="en-US" dirty="0"/>
          </a:p>
        </p:txBody>
      </p:sp>
      <p:pic>
        <p:nvPicPr>
          <p:cNvPr id="4" name="Picture 7"/>
          <p:cNvPicPr>
            <a:picLocks noChangeAspect="1" noChangeArrowheads="1"/>
          </p:cNvPicPr>
          <p:nvPr/>
        </p:nvPicPr>
        <p:blipFill>
          <a:blip r:embed="rId3" cstate="print"/>
          <a:srcRect b="4225"/>
          <a:stretch>
            <a:fillRect/>
          </a:stretch>
        </p:blipFill>
        <p:spPr bwMode="auto">
          <a:xfrm>
            <a:off x="7696200" y="0"/>
            <a:ext cx="1447800" cy="1371600"/>
          </a:xfrm>
          <a:prstGeom prst="rect">
            <a:avLst/>
          </a:prstGeom>
          <a:noFill/>
          <a:ln w="9525">
            <a:noFill/>
            <a:miter lim="800000"/>
            <a:headEnd/>
            <a:tailEnd/>
          </a:ln>
          <a:effectLst>
            <a:softEdge rad="63500"/>
          </a:effectLst>
        </p:spPr>
      </p:pic>
      <p:pic>
        <p:nvPicPr>
          <p:cNvPr id="16387" name="Picture 3" descr="C:\Users\The Ark\AppData\Local\Microsoft\Windows\Temporary Internet Files\Content.IE5\62SPEA5Y\MP900309312[1].jpg"/>
          <p:cNvPicPr>
            <a:picLocks noChangeAspect="1" noChangeArrowheads="1"/>
          </p:cNvPicPr>
          <p:nvPr/>
        </p:nvPicPr>
        <p:blipFill>
          <a:blip r:embed="rId4" cstate="print"/>
          <a:srcRect/>
          <a:stretch>
            <a:fillRect/>
          </a:stretch>
        </p:blipFill>
        <p:spPr bwMode="auto">
          <a:xfrm>
            <a:off x="3200400" y="1828800"/>
            <a:ext cx="3017520" cy="4572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lumMod val="75000"/>
                  </a:schemeClr>
                </a:solidFill>
              </a:rPr>
              <a:t>Timeline</a:t>
            </a:r>
            <a:r>
              <a:rPr lang="en-US" dirty="0" smtClean="0"/>
              <a:t>: Knowledge Stage</a:t>
            </a:r>
            <a:endParaRPr lang="en-US" dirty="0"/>
          </a:p>
        </p:txBody>
      </p:sp>
      <p:sp>
        <p:nvSpPr>
          <p:cNvPr id="3" name="Content Placeholder 2"/>
          <p:cNvSpPr>
            <a:spLocks noGrp="1"/>
          </p:cNvSpPr>
          <p:nvPr>
            <p:ph idx="1"/>
          </p:nvPr>
        </p:nvSpPr>
        <p:spPr/>
        <p:txBody>
          <a:bodyPr/>
          <a:lstStyle/>
          <a:p>
            <a:endParaRPr lang="en-US" dirty="0"/>
          </a:p>
        </p:txBody>
      </p:sp>
      <p:pic>
        <p:nvPicPr>
          <p:cNvPr id="4" name="Picture 7"/>
          <p:cNvPicPr>
            <a:picLocks noChangeAspect="1" noChangeArrowheads="1"/>
          </p:cNvPicPr>
          <p:nvPr/>
        </p:nvPicPr>
        <p:blipFill>
          <a:blip r:embed="rId3" cstate="print"/>
          <a:srcRect b="4225"/>
          <a:stretch>
            <a:fillRect/>
          </a:stretch>
        </p:blipFill>
        <p:spPr bwMode="auto">
          <a:xfrm>
            <a:off x="7696200" y="0"/>
            <a:ext cx="1447800" cy="1371600"/>
          </a:xfrm>
          <a:prstGeom prst="rect">
            <a:avLst/>
          </a:prstGeom>
          <a:noFill/>
          <a:ln w="9525">
            <a:noFill/>
            <a:miter lim="800000"/>
            <a:headEnd/>
            <a:tailEnd/>
          </a:ln>
          <a:effectLst>
            <a:softEdge rad="63500"/>
          </a:effectLst>
        </p:spPr>
      </p:pic>
      <p:pic>
        <p:nvPicPr>
          <p:cNvPr id="17411" name="Picture 3" descr="C:\Users\The Ark\AppData\Local\Microsoft\Windows\Temporary Internet Files\Content.IE5\237WWOFC\MP900341950[1].jpg"/>
          <p:cNvPicPr>
            <a:picLocks noChangeAspect="1" noChangeArrowheads="1"/>
          </p:cNvPicPr>
          <p:nvPr/>
        </p:nvPicPr>
        <p:blipFill>
          <a:blip r:embed="rId4" cstate="print"/>
          <a:srcRect/>
          <a:stretch>
            <a:fillRect/>
          </a:stretch>
        </p:blipFill>
        <p:spPr bwMode="auto">
          <a:xfrm>
            <a:off x="2743200" y="1700614"/>
            <a:ext cx="3352800" cy="47001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lumMod val="75000"/>
                  </a:schemeClr>
                </a:solidFill>
              </a:rPr>
              <a:t>Timeline</a:t>
            </a:r>
            <a:r>
              <a:rPr lang="en-US" dirty="0" smtClean="0"/>
              <a:t>: Persuasion Stage</a:t>
            </a:r>
            <a:endParaRPr lang="en-US" dirty="0"/>
          </a:p>
        </p:txBody>
      </p:sp>
      <p:sp>
        <p:nvSpPr>
          <p:cNvPr id="3" name="Content Placeholder 2"/>
          <p:cNvSpPr>
            <a:spLocks noGrp="1"/>
          </p:cNvSpPr>
          <p:nvPr>
            <p:ph idx="1"/>
          </p:nvPr>
        </p:nvSpPr>
        <p:spPr/>
        <p:txBody>
          <a:bodyPr/>
          <a:lstStyle/>
          <a:p>
            <a:endParaRPr lang="en-US" dirty="0"/>
          </a:p>
        </p:txBody>
      </p:sp>
      <p:pic>
        <p:nvPicPr>
          <p:cNvPr id="4" name="Picture 7"/>
          <p:cNvPicPr>
            <a:picLocks noChangeAspect="1" noChangeArrowheads="1"/>
          </p:cNvPicPr>
          <p:nvPr/>
        </p:nvPicPr>
        <p:blipFill>
          <a:blip r:embed="rId3" cstate="print"/>
          <a:srcRect b="4225"/>
          <a:stretch>
            <a:fillRect/>
          </a:stretch>
        </p:blipFill>
        <p:spPr bwMode="auto">
          <a:xfrm>
            <a:off x="7696200" y="0"/>
            <a:ext cx="1447800" cy="1371600"/>
          </a:xfrm>
          <a:prstGeom prst="rect">
            <a:avLst/>
          </a:prstGeom>
          <a:noFill/>
          <a:ln w="9525">
            <a:noFill/>
            <a:miter lim="800000"/>
            <a:headEnd/>
            <a:tailEnd/>
          </a:ln>
          <a:effectLst>
            <a:softEdge rad="63500"/>
          </a:effectLst>
        </p:spPr>
      </p:pic>
      <p:pic>
        <p:nvPicPr>
          <p:cNvPr id="8196" name="Picture 4" descr="C:\Users\The Ark\AppData\Local\Microsoft\Windows\Temporary Internet Files\Content.IE5\237WWOFC\MP900387301[1].jpg"/>
          <p:cNvPicPr>
            <a:picLocks noChangeAspect="1" noChangeArrowheads="1"/>
          </p:cNvPicPr>
          <p:nvPr/>
        </p:nvPicPr>
        <p:blipFill>
          <a:blip r:embed="rId4" cstate="print"/>
          <a:srcRect/>
          <a:stretch>
            <a:fillRect/>
          </a:stretch>
        </p:blipFill>
        <p:spPr bwMode="auto">
          <a:xfrm>
            <a:off x="1219200" y="1752600"/>
            <a:ext cx="6553200" cy="4674616"/>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lumMod val="75000"/>
                  </a:schemeClr>
                </a:solidFill>
              </a:rPr>
              <a:t>Timeline</a:t>
            </a:r>
            <a:r>
              <a:rPr lang="en-US" dirty="0" smtClean="0"/>
              <a:t>: Decision Stage</a:t>
            </a:r>
            <a:endParaRPr lang="en-US" dirty="0"/>
          </a:p>
        </p:txBody>
      </p:sp>
      <p:sp>
        <p:nvSpPr>
          <p:cNvPr id="3" name="Content Placeholder 2"/>
          <p:cNvSpPr>
            <a:spLocks noGrp="1"/>
          </p:cNvSpPr>
          <p:nvPr>
            <p:ph idx="1"/>
          </p:nvPr>
        </p:nvSpPr>
        <p:spPr/>
        <p:txBody>
          <a:bodyPr/>
          <a:lstStyle/>
          <a:p>
            <a:endParaRPr lang="en-US" dirty="0"/>
          </a:p>
        </p:txBody>
      </p:sp>
      <p:pic>
        <p:nvPicPr>
          <p:cNvPr id="4" name="Picture 7"/>
          <p:cNvPicPr>
            <a:picLocks noChangeAspect="1" noChangeArrowheads="1"/>
          </p:cNvPicPr>
          <p:nvPr/>
        </p:nvPicPr>
        <p:blipFill>
          <a:blip r:embed="rId3" cstate="print"/>
          <a:srcRect b="4225"/>
          <a:stretch>
            <a:fillRect/>
          </a:stretch>
        </p:blipFill>
        <p:spPr bwMode="auto">
          <a:xfrm>
            <a:off x="7696200" y="0"/>
            <a:ext cx="1447800" cy="1371600"/>
          </a:xfrm>
          <a:prstGeom prst="rect">
            <a:avLst/>
          </a:prstGeom>
          <a:noFill/>
          <a:ln w="9525">
            <a:noFill/>
            <a:miter lim="800000"/>
            <a:headEnd/>
            <a:tailEnd/>
          </a:ln>
          <a:effectLst>
            <a:softEdge rad="63500"/>
          </a:effectLst>
        </p:spPr>
      </p:pic>
      <p:pic>
        <p:nvPicPr>
          <p:cNvPr id="19458" name="Picture 2" descr="C:\Users\The Ark\AppData\Local\Microsoft\Windows\Temporary Internet Files\Content.IE5\237WWOFC\MP900403638[1].jpg"/>
          <p:cNvPicPr>
            <a:picLocks noChangeAspect="1" noChangeArrowheads="1"/>
          </p:cNvPicPr>
          <p:nvPr/>
        </p:nvPicPr>
        <p:blipFill>
          <a:blip r:embed="rId4" cstate="print"/>
          <a:srcRect/>
          <a:stretch>
            <a:fillRect/>
          </a:stretch>
        </p:blipFill>
        <p:spPr bwMode="auto">
          <a:xfrm>
            <a:off x="4419600" y="1752600"/>
            <a:ext cx="4262661" cy="441351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4">
                    <a:lumMod val="75000"/>
                  </a:schemeClr>
                </a:solidFill>
              </a:rPr>
              <a:t>Timeline</a:t>
            </a:r>
            <a:r>
              <a:rPr lang="en-US" dirty="0" smtClean="0"/>
              <a:t>: Implementation</a:t>
            </a:r>
            <a:br>
              <a:rPr lang="en-US" dirty="0" smtClean="0"/>
            </a:br>
            <a:r>
              <a:rPr lang="en-US" dirty="0" smtClean="0"/>
              <a:t>Stage</a:t>
            </a:r>
            <a:endParaRPr lang="en-US" dirty="0"/>
          </a:p>
        </p:txBody>
      </p:sp>
      <p:sp>
        <p:nvSpPr>
          <p:cNvPr id="3" name="Content Placeholder 2"/>
          <p:cNvSpPr>
            <a:spLocks noGrp="1"/>
          </p:cNvSpPr>
          <p:nvPr>
            <p:ph idx="1"/>
          </p:nvPr>
        </p:nvSpPr>
        <p:spPr/>
        <p:txBody>
          <a:bodyPr/>
          <a:lstStyle/>
          <a:p>
            <a:endParaRPr lang="en-US" dirty="0"/>
          </a:p>
        </p:txBody>
      </p:sp>
      <p:pic>
        <p:nvPicPr>
          <p:cNvPr id="4" name="Picture 7"/>
          <p:cNvPicPr>
            <a:picLocks noChangeAspect="1" noChangeArrowheads="1"/>
          </p:cNvPicPr>
          <p:nvPr/>
        </p:nvPicPr>
        <p:blipFill>
          <a:blip r:embed="rId3" cstate="print"/>
          <a:srcRect b="4225"/>
          <a:stretch>
            <a:fillRect/>
          </a:stretch>
        </p:blipFill>
        <p:spPr bwMode="auto">
          <a:xfrm>
            <a:off x="7696200" y="0"/>
            <a:ext cx="1447800" cy="1371600"/>
          </a:xfrm>
          <a:prstGeom prst="rect">
            <a:avLst/>
          </a:prstGeom>
          <a:noFill/>
          <a:ln w="9525">
            <a:noFill/>
            <a:miter lim="800000"/>
            <a:headEnd/>
            <a:tailEnd/>
          </a:ln>
          <a:effectLst>
            <a:softEdge rad="63500"/>
          </a:effectLst>
        </p:spPr>
      </p:pic>
      <p:pic>
        <p:nvPicPr>
          <p:cNvPr id="20483" name="Picture 3" descr="C:\Users\The Ark\AppData\Local\Microsoft\Windows\Temporary Internet Files\Content.IE5\62SPEA5Y\MP900049596[1].jpg"/>
          <p:cNvPicPr>
            <a:picLocks noChangeAspect="1" noChangeArrowheads="1"/>
          </p:cNvPicPr>
          <p:nvPr/>
        </p:nvPicPr>
        <p:blipFill>
          <a:blip r:embed="rId4" cstate="print"/>
          <a:srcRect/>
          <a:stretch>
            <a:fillRect/>
          </a:stretch>
        </p:blipFill>
        <p:spPr bwMode="auto">
          <a:xfrm>
            <a:off x="990600" y="1752600"/>
            <a:ext cx="7010400" cy="468528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lumMod val="75000"/>
                  </a:schemeClr>
                </a:solidFill>
              </a:rPr>
              <a:t>Timeline</a:t>
            </a:r>
            <a:r>
              <a:rPr lang="en-US" dirty="0" smtClean="0"/>
              <a:t>: Confirmation Stage</a:t>
            </a:r>
            <a:endParaRPr lang="en-US" dirty="0"/>
          </a:p>
        </p:txBody>
      </p:sp>
      <p:sp>
        <p:nvSpPr>
          <p:cNvPr id="3" name="Content Placeholder 2"/>
          <p:cNvSpPr>
            <a:spLocks noGrp="1"/>
          </p:cNvSpPr>
          <p:nvPr>
            <p:ph idx="1"/>
          </p:nvPr>
        </p:nvSpPr>
        <p:spPr/>
        <p:txBody>
          <a:bodyPr/>
          <a:lstStyle/>
          <a:p>
            <a:endParaRPr lang="en-US" dirty="0"/>
          </a:p>
        </p:txBody>
      </p:sp>
      <p:pic>
        <p:nvPicPr>
          <p:cNvPr id="4" name="Picture 7"/>
          <p:cNvPicPr>
            <a:picLocks noChangeAspect="1" noChangeArrowheads="1"/>
          </p:cNvPicPr>
          <p:nvPr/>
        </p:nvPicPr>
        <p:blipFill>
          <a:blip r:embed="rId3" cstate="print"/>
          <a:srcRect b="4225"/>
          <a:stretch>
            <a:fillRect/>
          </a:stretch>
        </p:blipFill>
        <p:spPr bwMode="auto">
          <a:xfrm>
            <a:off x="7696200" y="0"/>
            <a:ext cx="1447800" cy="1371600"/>
          </a:xfrm>
          <a:prstGeom prst="rect">
            <a:avLst/>
          </a:prstGeom>
          <a:noFill/>
          <a:ln w="9525">
            <a:noFill/>
            <a:miter lim="800000"/>
            <a:headEnd/>
            <a:tailEnd/>
          </a:ln>
          <a:effectLst>
            <a:softEdge rad="63500"/>
          </a:effectLst>
        </p:spPr>
      </p:pic>
      <p:pic>
        <p:nvPicPr>
          <p:cNvPr id="21507" name="Picture 3" descr="C:\Users\The Ark\AppData\Local\Microsoft\Windows\Temporary Internet Files\Content.IE5\A9QKU8JP\MP900442550[1].jpg"/>
          <p:cNvPicPr>
            <a:picLocks noChangeAspect="1" noChangeArrowheads="1"/>
          </p:cNvPicPr>
          <p:nvPr/>
        </p:nvPicPr>
        <p:blipFill>
          <a:blip r:embed="rId4" cstate="print"/>
          <a:srcRect/>
          <a:stretch>
            <a:fillRect/>
          </a:stretch>
        </p:blipFill>
        <p:spPr bwMode="auto">
          <a:xfrm>
            <a:off x="1016360" y="1752600"/>
            <a:ext cx="6984640" cy="4648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 Channels</a:t>
            </a:r>
            <a:endParaRPr lang="en-US" dirty="0"/>
          </a:p>
        </p:txBody>
      </p:sp>
      <p:sp>
        <p:nvSpPr>
          <p:cNvPr id="3" name="Content Placeholder 2"/>
          <p:cNvSpPr>
            <a:spLocks noGrp="1"/>
          </p:cNvSpPr>
          <p:nvPr>
            <p:ph idx="1"/>
          </p:nvPr>
        </p:nvSpPr>
        <p:spPr/>
        <p:txBody>
          <a:bodyPr/>
          <a:lstStyle/>
          <a:p>
            <a:endParaRPr lang="en-US" dirty="0"/>
          </a:p>
        </p:txBody>
      </p:sp>
      <p:pic>
        <p:nvPicPr>
          <p:cNvPr id="4" name="Picture 7"/>
          <p:cNvPicPr>
            <a:picLocks noChangeAspect="1" noChangeArrowheads="1"/>
          </p:cNvPicPr>
          <p:nvPr/>
        </p:nvPicPr>
        <p:blipFill>
          <a:blip r:embed="rId3" cstate="print"/>
          <a:srcRect b="4225"/>
          <a:stretch>
            <a:fillRect/>
          </a:stretch>
        </p:blipFill>
        <p:spPr bwMode="auto">
          <a:xfrm>
            <a:off x="7696200" y="0"/>
            <a:ext cx="1447800" cy="1371600"/>
          </a:xfrm>
          <a:prstGeom prst="rect">
            <a:avLst/>
          </a:prstGeom>
          <a:noFill/>
          <a:ln w="9525">
            <a:noFill/>
            <a:miter lim="800000"/>
            <a:headEnd/>
            <a:tailEnd/>
          </a:ln>
          <a:effectLst>
            <a:softEdge rad="63500"/>
          </a:effectLst>
        </p:spPr>
      </p:pic>
      <p:pic>
        <p:nvPicPr>
          <p:cNvPr id="22535" name="Picture 7" descr="C:\Users\The Ark\AppData\Local\Microsoft\Windows\Temporary Internet Files\Content.IE5\62SPEA5Y\MP900438761[1].jpg"/>
          <p:cNvPicPr>
            <a:picLocks noChangeAspect="1" noChangeArrowheads="1"/>
          </p:cNvPicPr>
          <p:nvPr/>
        </p:nvPicPr>
        <p:blipFill>
          <a:blip r:embed="rId4" cstate="print"/>
          <a:srcRect/>
          <a:stretch>
            <a:fillRect/>
          </a:stretch>
        </p:blipFill>
        <p:spPr bwMode="auto">
          <a:xfrm>
            <a:off x="1371600" y="1752600"/>
            <a:ext cx="6464097" cy="4648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S-Curve: Adoption</a:t>
            </a:r>
            <a:endParaRPr lang="en-US" dirty="0"/>
          </a:p>
        </p:txBody>
      </p:sp>
      <p:pic>
        <p:nvPicPr>
          <p:cNvPr id="4" name="Picture 7"/>
          <p:cNvPicPr>
            <a:picLocks noChangeAspect="1" noChangeArrowheads="1"/>
          </p:cNvPicPr>
          <p:nvPr/>
        </p:nvPicPr>
        <p:blipFill>
          <a:blip r:embed="rId3" cstate="print"/>
          <a:srcRect b="4225"/>
          <a:stretch>
            <a:fillRect/>
          </a:stretch>
        </p:blipFill>
        <p:spPr bwMode="auto">
          <a:xfrm>
            <a:off x="7696200" y="0"/>
            <a:ext cx="1447800" cy="1371600"/>
          </a:xfrm>
          <a:prstGeom prst="rect">
            <a:avLst/>
          </a:prstGeom>
          <a:noFill/>
          <a:ln w="9525">
            <a:noFill/>
            <a:miter lim="800000"/>
            <a:headEnd/>
            <a:tailEnd/>
          </a:ln>
          <a:effectLst>
            <a:softEdge rad="63500"/>
          </a:effectLst>
        </p:spPr>
      </p:pic>
      <p:sp>
        <p:nvSpPr>
          <p:cNvPr id="7" name="Rectangle 6"/>
          <p:cNvSpPr/>
          <p:nvPr/>
        </p:nvSpPr>
        <p:spPr>
          <a:xfrm>
            <a:off x="457200" y="1752600"/>
            <a:ext cx="2362200" cy="4185761"/>
          </a:xfrm>
          <a:prstGeom prst="rect">
            <a:avLst/>
          </a:prstGeom>
        </p:spPr>
        <p:txBody>
          <a:bodyPr wrap="square">
            <a:spAutoFit/>
          </a:bodyPr>
          <a:lstStyle/>
          <a:p>
            <a:r>
              <a:rPr lang="en-US" sz="1400" dirty="0" smtClean="0">
                <a:solidFill>
                  <a:schemeClr val="bg1"/>
                </a:solidFill>
              </a:rPr>
              <a:t>This is an estimation of how adoption of this this innovation might look over five years.  This innovation is not a mainstream model and there is no adoption data for comparison.  The graph is based on the distillation of the study, I propose that the number of adopters in the field of education will resemble an S-curve over time.</a:t>
            </a:r>
          </a:p>
          <a:p>
            <a:endParaRPr lang="en-US" sz="1400" dirty="0" smtClean="0">
              <a:solidFill>
                <a:schemeClr val="bg1"/>
              </a:solidFill>
            </a:endParaRPr>
          </a:p>
          <a:p>
            <a:r>
              <a:rPr lang="en-US" sz="1400" dirty="0" smtClean="0">
                <a:solidFill>
                  <a:schemeClr val="bg1"/>
                </a:solidFill>
              </a:rPr>
              <a:t>Few adopters during the first two years.  Gradually, the rate will rise and then speed up until it reaches its max (55%), then it will stabilize.</a:t>
            </a:r>
            <a:endParaRPr lang="en-US" sz="1400" dirty="0">
              <a:solidFill>
                <a:schemeClr val="bg1"/>
              </a:solidFill>
            </a:endParaRPr>
          </a:p>
        </p:txBody>
      </p:sp>
      <p:pic>
        <p:nvPicPr>
          <p:cNvPr id="9" name="Content Placeholder 8" descr="Picture1.png"/>
          <p:cNvPicPr>
            <a:picLocks noGrp="1" noChangeAspect="1"/>
          </p:cNvPicPr>
          <p:nvPr>
            <p:ph idx="1"/>
          </p:nvPr>
        </p:nvPicPr>
        <p:blipFill>
          <a:blip r:embed="rId4" cstate="print"/>
          <a:stretch>
            <a:fillRect/>
          </a:stretch>
        </p:blipFill>
        <p:spPr>
          <a:xfrm>
            <a:off x="3048000" y="2133600"/>
            <a:ext cx="5809008" cy="3273282"/>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S-Curve: </a:t>
            </a:r>
            <a:r>
              <a:rPr lang="en-US" dirty="0" smtClean="0">
                <a:solidFill>
                  <a:schemeClr val="accent4">
                    <a:lumMod val="60000"/>
                    <a:lumOff val="40000"/>
                  </a:schemeClr>
                </a:solidFill>
              </a:rPr>
              <a:t>MMORPG Market</a:t>
            </a:r>
            <a:endParaRPr lang="en-US" dirty="0">
              <a:solidFill>
                <a:schemeClr val="accent4">
                  <a:lumMod val="60000"/>
                  <a:lumOff val="40000"/>
                </a:schemeClr>
              </a:solidFill>
            </a:endParaRPr>
          </a:p>
        </p:txBody>
      </p:sp>
      <p:pic>
        <p:nvPicPr>
          <p:cNvPr id="4" name="Picture 7"/>
          <p:cNvPicPr>
            <a:picLocks noChangeAspect="1" noChangeArrowheads="1"/>
          </p:cNvPicPr>
          <p:nvPr/>
        </p:nvPicPr>
        <p:blipFill>
          <a:blip r:embed="rId3" cstate="print"/>
          <a:srcRect b="4225"/>
          <a:stretch>
            <a:fillRect/>
          </a:stretch>
        </p:blipFill>
        <p:spPr bwMode="auto">
          <a:xfrm>
            <a:off x="7696200" y="0"/>
            <a:ext cx="1447800" cy="1371600"/>
          </a:xfrm>
          <a:prstGeom prst="rect">
            <a:avLst/>
          </a:prstGeom>
          <a:noFill/>
          <a:ln w="9525">
            <a:noFill/>
            <a:miter lim="800000"/>
            <a:headEnd/>
            <a:tailEnd/>
          </a:ln>
          <a:effectLst>
            <a:softEdge rad="63500"/>
          </a:effectLst>
        </p:spPr>
      </p:pic>
      <p:sp>
        <p:nvSpPr>
          <p:cNvPr id="7" name="Rectangle 6"/>
          <p:cNvSpPr/>
          <p:nvPr/>
        </p:nvSpPr>
        <p:spPr>
          <a:xfrm>
            <a:off x="457200" y="1752600"/>
            <a:ext cx="2362200" cy="3539430"/>
          </a:xfrm>
          <a:prstGeom prst="rect">
            <a:avLst/>
          </a:prstGeom>
        </p:spPr>
        <p:txBody>
          <a:bodyPr wrap="square">
            <a:spAutoFit/>
          </a:bodyPr>
          <a:lstStyle/>
          <a:p>
            <a:r>
              <a:rPr lang="en-US" sz="1400" dirty="0" smtClean="0">
                <a:solidFill>
                  <a:schemeClr val="bg1"/>
                </a:solidFill>
              </a:rPr>
              <a:t>The leader of the MMORPG market is World of </a:t>
            </a:r>
            <a:r>
              <a:rPr lang="en-US" sz="1400" dirty="0" smtClean="0">
                <a:solidFill>
                  <a:schemeClr val="bg1"/>
                </a:solidFill>
              </a:rPr>
              <a:t>Warcraft</a:t>
            </a:r>
            <a:r>
              <a:rPr lang="en-US" sz="1400" dirty="0" smtClean="0">
                <a:solidFill>
                  <a:schemeClr val="bg1"/>
                </a:solidFill>
              </a:rPr>
              <a:t>.  Looking at how many people  are active subscribers reveals the growing popularity of this this genre. </a:t>
            </a:r>
          </a:p>
          <a:p>
            <a:endParaRPr lang="en-US" sz="1400" dirty="0" smtClean="0">
              <a:solidFill>
                <a:schemeClr val="bg1"/>
              </a:solidFill>
            </a:endParaRPr>
          </a:p>
          <a:p>
            <a:r>
              <a:rPr lang="en-US" sz="1400" dirty="0" smtClean="0">
                <a:solidFill>
                  <a:schemeClr val="bg1"/>
                </a:solidFill>
              </a:rPr>
              <a:t>This data resembles an S-Curve (worldwide subscribers) .  Examining this information helps to establish the popularity of MMORPGs and contributes to the proposed S-Curve Adoption of MMORPGs as a educational model.</a:t>
            </a:r>
            <a:endParaRPr lang="en-US" sz="1400" dirty="0">
              <a:solidFill>
                <a:schemeClr val="bg1"/>
              </a:solidFill>
            </a:endParaRPr>
          </a:p>
        </p:txBody>
      </p:sp>
      <p:pic>
        <p:nvPicPr>
          <p:cNvPr id="1026" name="Picture 2"/>
          <p:cNvPicPr>
            <a:picLocks noGrp="1" noChangeAspect="1" noChangeArrowheads="1"/>
          </p:cNvPicPr>
          <p:nvPr>
            <p:ph idx="1"/>
          </p:nvPr>
        </p:nvPicPr>
        <p:blipFill>
          <a:blip r:embed="rId4" cstate="print"/>
          <a:srcRect/>
          <a:stretch>
            <a:fillRect/>
          </a:stretch>
        </p:blipFill>
        <p:spPr bwMode="auto">
          <a:xfrm>
            <a:off x="2749726" y="1774825"/>
            <a:ext cx="6013274" cy="4112262"/>
          </a:xfrm>
          <a:prstGeom prst="rect">
            <a:avLst/>
          </a:prstGeom>
          <a:noFill/>
          <a:ln w="9525">
            <a:noFill/>
            <a:miter lim="800000"/>
            <a:headEnd/>
            <a:tailEnd/>
          </a:ln>
        </p:spPr>
      </p:pic>
      <p:sp>
        <p:nvSpPr>
          <p:cNvPr id="9" name="Rectangle 8"/>
          <p:cNvSpPr/>
          <p:nvPr/>
        </p:nvSpPr>
        <p:spPr>
          <a:xfrm>
            <a:off x="3886200" y="5943600"/>
            <a:ext cx="4238340" cy="369332"/>
          </a:xfrm>
          <a:prstGeom prst="rect">
            <a:avLst/>
          </a:prstGeom>
        </p:spPr>
        <p:txBody>
          <a:bodyPr wrap="none">
            <a:spAutoFit/>
          </a:bodyPr>
          <a:lstStyle/>
          <a:p>
            <a:r>
              <a:rPr lang="en-US" dirty="0" smtClean="0">
                <a:hlinkClick r:id="rId5"/>
              </a:rPr>
              <a:t>http://www.mmogchart.com/Chart11.html</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Workspace Adoption Rationale:</a:t>
            </a:r>
            <a:br>
              <a:rPr lang="en-US" dirty="0" smtClean="0"/>
            </a:br>
            <a:r>
              <a:rPr lang="en-US" dirty="0" smtClean="0"/>
              <a:t>Key Innovators &amp; Adopters</a:t>
            </a:r>
            <a:endParaRPr lang="en-US" dirty="0"/>
          </a:p>
        </p:txBody>
      </p:sp>
      <p:sp>
        <p:nvSpPr>
          <p:cNvPr id="3" name="Content Placeholder 2"/>
          <p:cNvSpPr>
            <a:spLocks noGrp="1"/>
          </p:cNvSpPr>
          <p:nvPr>
            <p:ph idx="1"/>
          </p:nvPr>
        </p:nvSpPr>
        <p:spPr/>
        <p:txBody>
          <a:bodyPr/>
          <a:lstStyle/>
          <a:p>
            <a:endParaRPr lang="en-US" dirty="0"/>
          </a:p>
        </p:txBody>
      </p:sp>
      <p:pic>
        <p:nvPicPr>
          <p:cNvPr id="4" name="Picture 7"/>
          <p:cNvPicPr>
            <a:picLocks noChangeAspect="1" noChangeArrowheads="1"/>
          </p:cNvPicPr>
          <p:nvPr/>
        </p:nvPicPr>
        <p:blipFill>
          <a:blip r:embed="rId3" cstate="print"/>
          <a:srcRect b="4225"/>
          <a:stretch>
            <a:fillRect/>
          </a:stretch>
        </p:blipFill>
        <p:spPr bwMode="auto">
          <a:xfrm>
            <a:off x="7696200" y="0"/>
            <a:ext cx="1447800" cy="1371600"/>
          </a:xfrm>
          <a:prstGeom prst="rect">
            <a:avLst/>
          </a:prstGeom>
          <a:noFill/>
          <a:ln w="9525">
            <a:noFill/>
            <a:miter lim="800000"/>
            <a:headEnd/>
            <a:tailEnd/>
          </a:ln>
          <a:effectLst>
            <a:softEdge rad="63500"/>
          </a:effectLst>
        </p:spPr>
      </p:pic>
      <p:pic>
        <p:nvPicPr>
          <p:cNvPr id="14341" name="Picture 5" descr="C:\Users\The Ark\AppData\Local\Microsoft\Windows\Temporary Internet Files\Content.IE5\237WWOFC\MP900406514[1].jpg"/>
          <p:cNvPicPr>
            <a:picLocks noChangeAspect="1" noChangeArrowheads="1"/>
          </p:cNvPicPr>
          <p:nvPr/>
        </p:nvPicPr>
        <p:blipFill>
          <a:blip r:embed="rId4" cstate="print"/>
          <a:srcRect/>
          <a:stretch>
            <a:fillRect/>
          </a:stretch>
        </p:blipFill>
        <p:spPr bwMode="auto">
          <a:xfrm>
            <a:off x="1600200" y="1752600"/>
            <a:ext cx="5867400" cy="469392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Industrial Problem: Need.</a:t>
            </a:r>
            <a:endParaRPr lang="en-US" dirty="0"/>
          </a:p>
        </p:txBody>
      </p:sp>
      <p:sp>
        <p:nvSpPr>
          <p:cNvPr id="3" name="Content Placeholder 2"/>
          <p:cNvSpPr>
            <a:spLocks noGrp="1"/>
          </p:cNvSpPr>
          <p:nvPr>
            <p:ph idx="1"/>
          </p:nvPr>
        </p:nvSpPr>
        <p:spPr/>
        <p:txBody>
          <a:bodyPr/>
          <a:lstStyle/>
          <a:p>
            <a:endParaRPr lang="en-US" dirty="0"/>
          </a:p>
        </p:txBody>
      </p:sp>
      <p:pic>
        <p:nvPicPr>
          <p:cNvPr id="4" name="Picture 7"/>
          <p:cNvPicPr>
            <a:picLocks noChangeAspect="1" noChangeArrowheads="1"/>
          </p:cNvPicPr>
          <p:nvPr/>
        </p:nvPicPr>
        <p:blipFill>
          <a:blip r:embed="rId3" cstate="print"/>
          <a:srcRect b="4225"/>
          <a:stretch>
            <a:fillRect/>
          </a:stretch>
        </p:blipFill>
        <p:spPr bwMode="auto">
          <a:xfrm>
            <a:off x="7696200" y="0"/>
            <a:ext cx="1447800" cy="1371600"/>
          </a:xfrm>
          <a:prstGeom prst="rect">
            <a:avLst/>
          </a:prstGeom>
          <a:noFill/>
          <a:ln w="9525">
            <a:noFill/>
            <a:miter lim="800000"/>
            <a:headEnd/>
            <a:tailEnd/>
          </a:ln>
          <a:effectLst>
            <a:softEdge rad="63500"/>
          </a:effectLst>
        </p:spPr>
      </p:pic>
      <p:pic>
        <p:nvPicPr>
          <p:cNvPr id="4099" name="Picture 3" descr="C:\Users\The Ark\AppData\Local\Microsoft\Windows\Temporary Internet Files\Content.IE5\62SPEA5Y\MP900305717[1].jpg"/>
          <p:cNvPicPr>
            <a:picLocks noChangeAspect="1" noChangeArrowheads="1"/>
          </p:cNvPicPr>
          <p:nvPr/>
        </p:nvPicPr>
        <p:blipFill>
          <a:blip r:embed="rId4" cstate="print"/>
          <a:srcRect/>
          <a:stretch>
            <a:fillRect/>
          </a:stretch>
        </p:blipFill>
        <p:spPr bwMode="auto">
          <a:xfrm>
            <a:off x="2438400" y="1455753"/>
            <a:ext cx="4343400" cy="494504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252728"/>
          </a:xfrm>
        </p:spPr>
        <p:txBody>
          <a:bodyPr/>
          <a:lstStyle/>
          <a:p>
            <a:r>
              <a:rPr lang="en-US" dirty="0" smtClean="0"/>
              <a:t>Stratagems: Why adopt?</a:t>
            </a:r>
            <a:endParaRPr lang="en-US" dirty="0"/>
          </a:p>
        </p:txBody>
      </p:sp>
      <p:sp>
        <p:nvSpPr>
          <p:cNvPr id="3" name="Content Placeholder 2"/>
          <p:cNvSpPr>
            <a:spLocks noGrp="1"/>
          </p:cNvSpPr>
          <p:nvPr>
            <p:ph idx="1"/>
          </p:nvPr>
        </p:nvSpPr>
        <p:spPr/>
        <p:txBody>
          <a:bodyPr/>
          <a:lstStyle/>
          <a:p>
            <a:endParaRPr lang="en-US" dirty="0"/>
          </a:p>
        </p:txBody>
      </p:sp>
      <p:pic>
        <p:nvPicPr>
          <p:cNvPr id="4" name="Picture 7"/>
          <p:cNvPicPr>
            <a:picLocks noChangeAspect="1" noChangeArrowheads="1"/>
          </p:cNvPicPr>
          <p:nvPr/>
        </p:nvPicPr>
        <p:blipFill>
          <a:blip r:embed="rId3" cstate="print"/>
          <a:srcRect b="4225"/>
          <a:stretch>
            <a:fillRect/>
          </a:stretch>
        </p:blipFill>
        <p:spPr bwMode="auto">
          <a:xfrm>
            <a:off x="7696200" y="0"/>
            <a:ext cx="1447800" cy="1371600"/>
          </a:xfrm>
          <a:prstGeom prst="rect">
            <a:avLst/>
          </a:prstGeom>
          <a:noFill/>
          <a:ln w="9525">
            <a:noFill/>
            <a:miter lim="800000"/>
            <a:headEnd/>
            <a:tailEnd/>
          </a:ln>
          <a:effectLst>
            <a:softEdge rad="63500"/>
          </a:effectLst>
        </p:spPr>
      </p:pic>
      <p:pic>
        <p:nvPicPr>
          <p:cNvPr id="9219" name="Picture 3" descr="C:\Users\The Ark\AppData\Local\Microsoft\Windows\Temporary Internet Files\Content.IE5\A9QKU8JP\MP900426465[1].jpg"/>
          <p:cNvPicPr>
            <a:picLocks noChangeAspect="1" noChangeArrowheads="1"/>
          </p:cNvPicPr>
          <p:nvPr/>
        </p:nvPicPr>
        <p:blipFill>
          <a:blip r:embed="rId4" cstate="print"/>
          <a:srcRect/>
          <a:stretch>
            <a:fillRect/>
          </a:stretch>
        </p:blipFill>
        <p:spPr bwMode="auto">
          <a:xfrm>
            <a:off x="1143000" y="1752600"/>
            <a:ext cx="6991418" cy="46482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Naysayers:  What to do?</a:t>
            </a:r>
            <a:endParaRPr lang="en-US" dirty="0"/>
          </a:p>
        </p:txBody>
      </p:sp>
      <p:sp>
        <p:nvSpPr>
          <p:cNvPr id="3" name="Content Placeholder 2"/>
          <p:cNvSpPr>
            <a:spLocks noGrp="1"/>
          </p:cNvSpPr>
          <p:nvPr>
            <p:ph idx="1"/>
          </p:nvPr>
        </p:nvSpPr>
        <p:spPr/>
        <p:txBody>
          <a:bodyPr/>
          <a:lstStyle/>
          <a:p>
            <a:endParaRPr lang="en-US" dirty="0"/>
          </a:p>
        </p:txBody>
      </p:sp>
      <p:pic>
        <p:nvPicPr>
          <p:cNvPr id="4" name="Picture 7"/>
          <p:cNvPicPr>
            <a:picLocks noChangeAspect="1" noChangeArrowheads="1"/>
          </p:cNvPicPr>
          <p:nvPr/>
        </p:nvPicPr>
        <p:blipFill>
          <a:blip r:embed="rId3" cstate="print"/>
          <a:srcRect b="4225"/>
          <a:stretch>
            <a:fillRect/>
          </a:stretch>
        </p:blipFill>
        <p:spPr bwMode="auto">
          <a:xfrm>
            <a:off x="7696200" y="0"/>
            <a:ext cx="1447800" cy="1371600"/>
          </a:xfrm>
          <a:prstGeom prst="rect">
            <a:avLst/>
          </a:prstGeom>
          <a:noFill/>
          <a:ln w="9525">
            <a:noFill/>
            <a:miter lim="800000"/>
            <a:headEnd/>
            <a:tailEnd/>
          </a:ln>
          <a:effectLst>
            <a:softEdge rad="63500"/>
          </a:effectLst>
        </p:spPr>
      </p:pic>
      <p:pic>
        <p:nvPicPr>
          <p:cNvPr id="10244" name="Picture 4" descr="C:\Users\The Ark\AppData\Local\Microsoft\Windows\Temporary Internet Files\Content.IE5\A9QKU8JP\MP900400165[1].jpg"/>
          <p:cNvPicPr>
            <a:picLocks noChangeAspect="1" noChangeArrowheads="1"/>
          </p:cNvPicPr>
          <p:nvPr/>
        </p:nvPicPr>
        <p:blipFill>
          <a:blip r:embed="rId4" cstate="print"/>
          <a:srcRect/>
          <a:stretch>
            <a:fillRect/>
          </a:stretch>
        </p:blipFill>
        <p:spPr bwMode="auto">
          <a:xfrm>
            <a:off x="1066800" y="1752600"/>
            <a:ext cx="6934200" cy="4626412"/>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Critical Mass</a:t>
            </a:r>
            <a:endParaRPr lang="en-US" dirty="0"/>
          </a:p>
        </p:txBody>
      </p:sp>
      <p:sp>
        <p:nvSpPr>
          <p:cNvPr id="3" name="Content Placeholder 2"/>
          <p:cNvSpPr>
            <a:spLocks noGrp="1"/>
          </p:cNvSpPr>
          <p:nvPr>
            <p:ph idx="1"/>
          </p:nvPr>
        </p:nvSpPr>
        <p:spPr/>
        <p:txBody>
          <a:bodyPr/>
          <a:lstStyle/>
          <a:p>
            <a:endParaRPr lang="en-US" dirty="0"/>
          </a:p>
        </p:txBody>
      </p:sp>
      <p:pic>
        <p:nvPicPr>
          <p:cNvPr id="4" name="Picture 7"/>
          <p:cNvPicPr>
            <a:picLocks noChangeAspect="1" noChangeArrowheads="1"/>
          </p:cNvPicPr>
          <p:nvPr/>
        </p:nvPicPr>
        <p:blipFill>
          <a:blip r:embed="rId3" cstate="print"/>
          <a:srcRect b="4225"/>
          <a:stretch>
            <a:fillRect/>
          </a:stretch>
        </p:blipFill>
        <p:spPr bwMode="auto">
          <a:xfrm>
            <a:off x="7696200" y="0"/>
            <a:ext cx="1447800" cy="1371600"/>
          </a:xfrm>
          <a:prstGeom prst="rect">
            <a:avLst/>
          </a:prstGeom>
          <a:noFill/>
          <a:ln w="9525">
            <a:noFill/>
            <a:miter lim="800000"/>
            <a:headEnd/>
            <a:tailEnd/>
          </a:ln>
          <a:effectLst>
            <a:softEdge rad="63500"/>
          </a:effectLst>
        </p:spPr>
      </p:pic>
      <p:sp>
        <p:nvSpPr>
          <p:cNvPr id="23" name="TextBox 22"/>
          <p:cNvSpPr txBox="1"/>
          <p:nvPr/>
        </p:nvSpPr>
        <p:spPr>
          <a:xfrm>
            <a:off x="5562600" y="6248400"/>
            <a:ext cx="2819400" cy="230832"/>
          </a:xfrm>
          <a:prstGeom prst="rect">
            <a:avLst/>
          </a:prstGeom>
          <a:noFill/>
        </p:spPr>
        <p:txBody>
          <a:bodyPr wrap="square" rtlCol="0">
            <a:spAutoFit/>
          </a:bodyPr>
          <a:lstStyle/>
          <a:p>
            <a:r>
              <a:rPr lang="en-US" sz="900" dirty="0" smtClean="0"/>
              <a:t>Image From Microsoft Clip Art</a:t>
            </a:r>
            <a:endParaRPr lang="en-US" sz="900" dirty="0"/>
          </a:p>
        </p:txBody>
      </p:sp>
      <p:pic>
        <p:nvPicPr>
          <p:cNvPr id="15367" name="Picture 7" descr="C:\Users\The Ark\AppData\Local\Microsoft\Windows\Temporary Internet Files\Content.IE5\3Q4HE7UP\MC900438720[1].jpg"/>
          <p:cNvPicPr>
            <a:picLocks noChangeAspect="1" noChangeArrowheads="1"/>
          </p:cNvPicPr>
          <p:nvPr/>
        </p:nvPicPr>
        <p:blipFill>
          <a:blip r:embed="rId4" cstate="print"/>
          <a:srcRect/>
          <a:stretch>
            <a:fillRect/>
          </a:stretch>
        </p:blipFill>
        <p:spPr bwMode="auto">
          <a:xfrm>
            <a:off x="2667000" y="1752600"/>
            <a:ext cx="3459036" cy="464820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Decentralization Approach</a:t>
            </a:r>
            <a:endParaRPr lang="en-US" dirty="0"/>
          </a:p>
        </p:txBody>
      </p:sp>
      <p:sp>
        <p:nvSpPr>
          <p:cNvPr id="3" name="Content Placeholder 2"/>
          <p:cNvSpPr>
            <a:spLocks noGrp="1"/>
          </p:cNvSpPr>
          <p:nvPr>
            <p:ph idx="1"/>
          </p:nvPr>
        </p:nvSpPr>
        <p:spPr/>
        <p:txBody>
          <a:bodyPr/>
          <a:lstStyle/>
          <a:p>
            <a:endParaRPr lang="en-US" dirty="0"/>
          </a:p>
        </p:txBody>
      </p:sp>
      <p:pic>
        <p:nvPicPr>
          <p:cNvPr id="4" name="Picture 7"/>
          <p:cNvPicPr>
            <a:picLocks noChangeAspect="1" noChangeArrowheads="1"/>
          </p:cNvPicPr>
          <p:nvPr/>
        </p:nvPicPr>
        <p:blipFill>
          <a:blip r:embed="rId3" cstate="print"/>
          <a:srcRect b="4225"/>
          <a:stretch>
            <a:fillRect/>
          </a:stretch>
        </p:blipFill>
        <p:spPr bwMode="auto">
          <a:xfrm>
            <a:off x="7696200" y="0"/>
            <a:ext cx="1447800" cy="1371600"/>
          </a:xfrm>
          <a:prstGeom prst="rect">
            <a:avLst/>
          </a:prstGeom>
          <a:noFill/>
          <a:ln w="9525">
            <a:noFill/>
            <a:miter lim="800000"/>
            <a:headEnd/>
            <a:tailEnd/>
          </a:ln>
          <a:effectLst>
            <a:softEdge rad="63500"/>
          </a:effectLst>
        </p:spPr>
      </p:pic>
      <p:pic>
        <p:nvPicPr>
          <p:cNvPr id="27658" name="Picture 10" descr="C:\Users\The Ark\AppData\Local\Microsoft\Windows\Temporary Internet Files\Content.IE5\A9QKU8JP\MP900448631[1].jpg"/>
          <p:cNvPicPr>
            <a:picLocks noChangeAspect="1" noChangeArrowheads="1"/>
          </p:cNvPicPr>
          <p:nvPr/>
        </p:nvPicPr>
        <p:blipFill>
          <a:blip r:embed="rId4" cstate="print"/>
          <a:srcRect/>
          <a:stretch>
            <a:fillRect/>
          </a:stretch>
        </p:blipFill>
        <p:spPr bwMode="auto">
          <a:xfrm>
            <a:off x="1066800" y="1752600"/>
            <a:ext cx="6964087" cy="4648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Agents</a:t>
            </a:r>
            <a:endParaRPr lang="en-US" dirty="0"/>
          </a:p>
        </p:txBody>
      </p:sp>
      <p:pic>
        <p:nvPicPr>
          <p:cNvPr id="4" name="Picture 7"/>
          <p:cNvPicPr>
            <a:picLocks noChangeAspect="1" noChangeArrowheads="1"/>
          </p:cNvPicPr>
          <p:nvPr/>
        </p:nvPicPr>
        <p:blipFill>
          <a:blip r:embed="rId3" cstate="print"/>
          <a:srcRect b="4225"/>
          <a:stretch>
            <a:fillRect/>
          </a:stretch>
        </p:blipFill>
        <p:spPr bwMode="auto">
          <a:xfrm>
            <a:off x="7696200" y="0"/>
            <a:ext cx="1447800" cy="1371600"/>
          </a:xfrm>
          <a:prstGeom prst="rect">
            <a:avLst/>
          </a:prstGeom>
          <a:noFill/>
          <a:ln w="9525">
            <a:noFill/>
            <a:miter lim="800000"/>
            <a:headEnd/>
            <a:tailEnd/>
          </a:ln>
          <a:effectLst>
            <a:softEdge rad="63500"/>
          </a:effectLst>
        </p:spPr>
      </p:pic>
      <p:sp>
        <p:nvSpPr>
          <p:cNvPr id="17" name="Content Placeholder 16"/>
          <p:cNvSpPr>
            <a:spLocks noGrp="1"/>
          </p:cNvSpPr>
          <p:nvPr>
            <p:ph idx="1"/>
          </p:nvPr>
        </p:nvSpPr>
        <p:spPr/>
        <p:txBody>
          <a:bodyPr/>
          <a:lstStyle/>
          <a:p>
            <a:endParaRPr lang="en-US" dirty="0"/>
          </a:p>
        </p:txBody>
      </p:sp>
      <p:pic>
        <p:nvPicPr>
          <p:cNvPr id="26644" name="Picture 20" descr="C:\Users\The Ark\AppData\Local\Microsoft\Windows\Temporary Internet Files\Content.IE5\62SPEA5Y\MP900316412[1].jpg"/>
          <p:cNvPicPr>
            <a:picLocks noChangeAspect="1" noChangeArrowheads="1"/>
          </p:cNvPicPr>
          <p:nvPr/>
        </p:nvPicPr>
        <p:blipFill>
          <a:blip r:embed="rId4" cstate="print"/>
          <a:srcRect/>
          <a:stretch>
            <a:fillRect/>
          </a:stretch>
        </p:blipFill>
        <p:spPr bwMode="auto">
          <a:xfrm>
            <a:off x="1219200" y="1752600"/>
            <a:ext cx="6785694" cy="4648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“Champion”: What do we</a:t>
            </a:r>
            <a:br>
              <a:rPr lang="en-US" dirty="0" smtClean="0"/>
            </a:br>
            <a:r>
              <a:rPr lang="en-US" dirty="0" smtClean="0"/>
              <a:t>need?</a:t>
            </a:r>
            <a:endParaRPr lang="en-US" dirty="0"/>
          </a:p>
        </p:txBody>
      </p:sp>
      <p:sp>
        <p:nvSpPr>
          <p:cNvPr id="3" name="Content Placeholder 2"/>
          <p:cNvSpPr>
            <a:spLocks noGrp="1"/>
          </p:cNvSpPr>
          <p:nvPr>
            <p:ph idx="1"/>
          </p:nvPr>
        </p:nvSpPr>
        <p:spPr/>
        <p:txBody>
          <a:bodyPr/>
          <a:lstStyle/>
          <a:p>
            <a:endParaRPr lang="en-US" dirty="0"/>
          </a:p>
        </p:txBody>
      </p:sp>
      <p:pic>
        <p:nvPicPr>
          <p:cNvPr id="4" name="Picture 7"/>
          <p:cNvPicPr>
            <a:picLocks noChangeAspect="1" noChangeArrowheads="1"/>
          </p:cNvPicPr>
          <p:nvPr/>
        </p:nvPicPr>
        <p:blipFill>
          <a:blip r:embed="rId3" cstate="print"/>
          <a:srcRect b="4225"/>
          <a:stretch>
            <a:fillRect/>
          </a:stretch>
        </p:blipFill>
        <p:spPr bwMode="auto">
          <a:xfrm>
            <a:off x="7696200" y="0"/>
            <a:ext cx="1447800" cy="1371600"/>
          </a:xfrm>
          <a:prstGeom prst="rect">
            <a:avLst/>
          </a:prstGeom>
          <a:noFill/>
          <a:ln w="9525">
            <a:noFill/>
            <a:miter lim="800000"/>
            <a:headEnd/>
            <a:tailEnd/>
          </a:ln>
          <a:effectLst>
            <a:softEdge rad="63500"/>
          </a:effectLst>
        </p:spPr>
      </p:pic>
      <p:pic>
        <p:nvPicPr>
          <p:cNvPr id="11268" name="Picture 4" descr="C:\Users\The Ark\AppData\Local\Microsoft\Windows\Temporary Internet Files\Content.IE5\A9QKU8JP\MP900439418[1].jpg"/>
          <p:cNvPicPr>
            <a:picLocks noChangeAspect="1" noChangeArrowheads="1"/>
          </p:cNvPicPr>
          <p:nvPr/>
        </p:nvPicPr>
        <p:blipFill>
          <a:blip r:embed="rId4" cstate="print"/>
          <a:srcRect/>
          <a:stretch>
            <a:fillRect/>
          </a:stretch>
        </p:blipFill>
        <p:spPr bwMode="auto">
          <a:xfrm>
            <a:off x="1070675" y="1676400"/>
            <a:ext cx="7006525" cy="472440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“Champion”: Role</a:t>
            </a:r>
            <a:endParaRPr lang="en-US" dirty="0"/>
          </a:p>
        </p:txBody>
      </p:sp>
      <p:sp>
        <p:nvSpPr>
          <p:cNvPr id="3" name="Content Placeholder 2"/>
          <p:cNvSpPr>
            <a:spLocks noGrp="1"/>
          </p:cNvSpPr>
          <p:nvPr>
            <p:ph idx="1"/>
          </p:nvPr>
        </p:nvSpPr>
        <p:spPr/>
        <p:txBody>
          <a:bodyPr/>
          <a:lstStyle/>
          <a:p>
            <a:endParaRPr lang="en-US" dirty="0"/>
          </a:p>
        </p:txBody>
      </p:sp>
      <p:pic>
        <p:nvPicPr>
          <p:cNvPr id="4" name="Picture 7"/>
          <p:cNvPicPr>
            <a:picLocks noChangeAspect="1" noChangeArrowheads="1"/>
          </p:cNvPicPr>
          <p:nvPr/>
        </p:nvPicPr>
        <p:blipFill>
          <a:blip r:embed="rId3" cstate="print"/>
          <a:srcRect b="4225"/>
          <a:stretch>
            <a:fillRect/>
          </a:stretch>
        </p:blipFill>
        <p:spPr bwMode="auto">
          <a:xfrm>
            <a:off x="7696200" y="0"/>
            <a:ext cx="1447800" cy="1371600"/>
          </a:xfrm>
          <a:prstGeom prst="rect">
            <a:avLst/>
          </a:prstGeom>
          <a:noFill/>
          <a:ln w="9525">
            <a:noFill/>
            <a:miter lim="800000"/>
            <a:headEnd/>
            <a:tailEnd/>
          </a:ln>
          <a:effectLst>
            <a:softEdge rad="63500"/>
          </a:effectLst>
        </p:spPr>
      </p:pic>
      <p:pic>
        <p:nvPicPr>
          <p:cNvPr id="12290" name="Picture 2" descr="C:\Users\The Ark\AppData\Local\Microsoft\Windows\Temporary Internet Files\Content.IE5\237WWOFC\MP900448353[1].jpg"/>
          <p:cNvPicPr>
            <a:picLocks noChangeAspect="1" noChangeArrowheads="1"/>
          </p:cNvPicPr>
          <p:nvPr/>
        </p:nvPicPr>
        <p:blipFill>
          <a:blip r:embed="rId4" cstate="print"/>
          <a:srcRect/>
          <a:stretch>
            <a:fillRect/>
          </a:stretch>
        </p:blipFill>
        <p:spPr bwMode="auto">
          <a:xfrm>
            <a:off x="609600" y="1600200"/>
            <a:ext cx="7696200" cy="5121736"/>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FINAL SLIDE!: Move ahead or</a:t>
            </a:r>
            <a:br>
              <a:rPr lang="en-US" dirty="0" smtClean="0"/>
            </a:br>
            <a:r>
              <a:rPr lang="en-US" dirty="0" smtClean="0"/>
              <a:t>risk being left behind.</a:t>
            </a:r>
            <a:endParaRPr lang="en-US" dirty="0"/>
          </a:p>
        </p:txBody>
      </p:sp>
      <p:sp>
        <p:nvSpPr>
          <p:cNvPr id="3" name="Content Placeholder 2"/>
          <p:cNvSpPr>
            <a:spLocks noGrp="1"/>
          </p:cNvSpPr>
          <p:nvPr>
            <p:ph idx="1"/>
          </p:nvPr>
        </p:nvSpPr>
        <p:spPr/>
        <p:txBody>
          <a:bodyPr/>
          <a:lstStyle/>
          <a:p>
            <a:endParaRPr lang="en-US" dirty="0"/>
          </a:p>
        </p:txBody>
      </p:sp>
      <p:pic>
        <p:nvPicPr>
          <p:cNvPr id="4" name="Picture 7"/>
          <p:cNvPicPr>
            <a:picLocks noChangeAspect="1" noChangeArrowheads="1"/>
          </p:cNvPicPr>
          <p:nvPr/>
        </p:nvPicPr>
        <p:blipFill>
          <a:blip r:embed="rId3" cstate="print"/>
          <a:srcRect b="4225"/>
          <a:stretch>
            <a:fillRect/>
          </a:stretch>
        </p:blipFill>
        <p:spPr bwMode="auto">
          <a:xfrm>
            <a:off x="7696200" y="0"/>
            <a:ext cx="1447800" cy="1371600"/>
          </a:xfrm>
          <a:prstGeom prst="rect">
            <a:avLst/>
          </a:prstGeom>
          <a:noFill/>
          <a:ln w="9525">
            <a:noFill/>
            <a:miter lim="800000"/>
            <a:headEnd/>
            <a:tailEnd/>
          </a:ln>
          <a:effectLst>
            <a:softEdge rad="63500"/>
          </a:effectLst>
        </p:spPr>
      </p:pic>
      <p:pic>
        <p:nvPicPr>
          <p:cNvPr id="13315" name="Picture 3" descr="C:\Users\The Ark\AppData\Local\Microsoft\Windows\Temporary Internet Files\Content.IE5\3Q4HE7UP\MP900424356[1].jpg"/>
          <p:cNvPicPr>
            <a:picLocks noChangeAspect="1" noChangeArrowheads="1"/>
          </p:cNvPicPr>
          <p:nvPr/>
        </p:nvPicPr>
        <p:blipFill>
          <a:blip r:embed="rId4" cstate="print"/>
          <a:srcRect/>
          <a:stretch>
            <a:fillRect/>
          </a:stretch>
        </p:blipFill>
        <p:spPr bwMode="auto">
          <a:xfrm>
            <a:off x="1143000" y="1819275"/>
            <a:ext cx="6850879" cy="4581525"/>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solidFill>
                  <a:schemeClr val="bg1"/>
                </a:solidFill>
              </a:rPr>
              <a:t>Campello de Souza, B., de Lima e Silva, L., &amp; Roazzi, A. (2010). MMORPGS and cognitive performance: A study with 1280 Brazilian high school students. </a:t>
            </a:r>
            <a:r>
              <a:rPr lang="en-US" i="1" dirty="0" smtClean="0">
                <a:solidFill>
                  <a:schemeClr val="bg1"/>
                </a:solidFill>
              </a:rPr>
              <a:t>Computers in Human Behavior</a:t>
            </a:r>
            <a:r>
              <a:rPr lang="en-US" dirty="0" smtClean="0">
                <a:solidFill>
                  <a:schemeClr val="bg1"/>
                </a:solidFill>
              </a:rPr>
              <a:t>, 26(6), 1564-1573. doi:10.1016/j.chb.2010.06.001</a:t>
            </a:r>
          </a:p>
          <a:p>
            <a:endParaRPr lang="en-US" dirty="0" smtClean="0">
              <a:solidFill>
                <a:schemeClr val="bg1"/>
              </a:solidFill>
            </a:endParaRPr>
          </a:p>
          <a:p>
            <a:r>
              <a:rPr lang="en-US" dirty="0" smtClean="0">
                <a:solidFill>
                  <a:schemeClr val="bg1"/>
                </a:solidFill>
              </a:rPr>
              <a:t>Images- </a:t>
            </a:r>
            <a:r>
              <a:rPr lang="en-US" i="1" dirty="0" smtClean="0">
                <a:solidFill>
                  <a:schemeClr val="bg1"/>
                </a:solidFill>
              </a:rPr>
              <a:t>All</a:t>
            </a:r>
            <a:r>
              <a:rPr lang="en-US" dirty="0" smtClean="0">
                <a:solidFill>
                  <a:schemeClr val="bg1"/>
                </a:solidFill>
              </a:rPr>
              <a:t> images, sans charts, from Microsoft clip via PowerPoint</a:t>
            </a:r>
          </a:p>
          <a:p>
            <a:endParaRPr lang="en-US" dirty="0" smtClean="0">
              <a:solidFill>
                <a:schemeClr val="bg1"/>
              </a:solidFill>
            </a:endParaRPr>
          </a:p>
          <a:p>
            <a:r>
              <a:rPr lang="en-US" dirty="0" smtClean="0">
                <a:solidFill>
                  <a:schemeClr val="bg1"/>
                </a:solidFill>
              </a:rPr>
              <a:t/>
            </a:r>
            <a:br>
              <a:rPr lang="en-US" dirty="0" smtClean="0">
                <a:solidFill>
                  <a:schemeClr val="bg1"/>
                </a:solidFill>
              </a:rPr>
            </a:br>
            <a:r>
              <a:rPr lang="en-US" dirty="0" smtClean="0">
                <a:solidFill>
                  <a:schemeClr val="bg1"/>
                </a:solidFill>
              </a:rPr>
              <a:t>Rogers, E. M. (1995). Diffusion of innovations (5th ed.). New York, NY: Free Press.</a:t>
            </a:r>
          </a:p>
          <a:p>
            <a:endParaRPr lang="en-US"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Industrial Problem</a:t>
            </a:r>
            <a:endParaRPr lang="en-US" dirty="0"/>
          </a:p>
        </p:txBody>
      </p:sp>
      <p:sp>
        <p:nvSpPr>
          <p:cNvPr id="3" name="Content Placeholder 2"/>
          <p:cNvSpPr>
            <a:spLocks noGrp="1"/>
          </p:cNvSpPr>
          <p:nvPr>
            <p:ph idx="1"/>
          </p:nvPr>
        </p:nvSpPr>
        <p:spPr/>
        <p:txBody>
          <a:bodyPr/>
          <a:lstStyle/>
          <a:p>
            <a:endParaRPr lang="en-US" dirty="0"/>
          </a:p>
        </p:txBody>
      </p:sp>
      <p:pic>
        <p:nvPicPr>
          <p:cNvPr id="4" name="Picture 7"/>
          <p:cNvPicPr>
            <a:picLocks noChangeAspect="1" noChangeArrowheads="1"/>
          </p:cNvPicPr>
          <p:nvPr/>
        </p:nvPicPr>
        <p:blipFill>
          <a:blip r:embed="rId3" cstate="print"/>
          <a:srcRect b="4225"/>
          <a:stretch>
            <a:fillRect/>
          </a:stretch>
        </p:blipFill>
        <p:spPr bwMode="auto">
          <a:xfrm>
            <a:off x="7696200" y="0"/>
            <a:ext cx="1447800" cy="1371600"/>
          </a:xfrm>
          <a:prstGeom prst="rect">
            <a:avLst/>
          </a:prstGeom>
          <a:noFill/>
          <a:ln w="9525">
            <a:noFill/>
            <a:miter lim="800000"/>
            <a:headEnd/>
            <a:tailEnd/>
          </a:ln>
          <a:effectLst>
            <a:softEdge rad="63500"/>
          </a:effectLst>
        </p:spPr>
      </p:pic>
      <p:pic>
        <p:nvPicPr>
          <p:cNvPr id="5123" name="Picture 3" descr="C:\Users\The Ark\AppData\Local\Microsoft\Windows\Temporary Internet Files\Content.IE5\62SPEA5Y\MP900341471[1].jpg"/>
          <p:cNvPicPr>
            <a:picLocks noChangeAspect="1" noChangeArrowheads="1"/>
          </p:cNvPicPr>
          <p:nvPr/>
        </p:nvPicPr>
        <p:blipFill>
          <a:blip r:embed="rId4" cstate="print"/>
          <a:srcRect/>
          <a:stretch>
            <a:fillRect/>
          </a:stretch>
        </p:blipFill>
        <p:spPr bwMode="auto">
          <a:xfrm>
            <a:off x="1219200" y="1421384"/>
            <a:ext cx="6553200" cy="467461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Researching the Problem</a:t>
            </a:r>
            <a:endParaRPr lang="en-US" dirty="0"/>
          </a:p>
        </p:txBody>
      </p:sp>
      <p:sp>
        <p:nvSpPr>
          <p:cNvPr id="3" name="Content Placeholder 2"/>
          <p:cNvSpPr>
            <a:spLocks noGrp="1"/>
          </p:cNvSpPr>
          <p:nvPr>
            <p:ph idx="1"/>
          </p:nvPr>
        </p:nvSpPr>
        <p:spPr/>
        <p:txBody>
          <a:bodyPr/>
          <a:lstStyle/>
          <a:p>
            <a:endParaRPr lang="en-US" dirty="0"/>
          </a:p>
        </p:txBody>
      </p:sp>
      <p:pic>
        <p:nvPicPr>
          <p:cNvPr id="4" name="Picture 7"/>
          <p:cNvPicPr>
            <a:picLocks noChangeAspect="1" noChangeArrowheads="1"/>
          </p:cNvPicPr>
          <p:nvPr/>
        </p:nvPicPr>
        <p:blipFill>
          <a:blip r:embed="rId3" cstate="print"/>
          <a:srcRect b="4225"/>
          <a:stretch>
            <a:fillRect/>
          </a:stretch>
        </p:blipFill>
        <p:spPr bwMode="auto">
          <a:xfrm>
            <a:off x="7696200" y="0"/>
            <a:ext cx="1447800" cy="1371600"/>
          </a:xfrm>
          <a:prstGeom prst="rect">
            <a:avLst/>
          </a:prstGeom>
          <a:noFill/>
          <a:ln w="9525">
            <a:noFill/>
            <a:miter lim="800000"/>
            <a:headEnd/>
            <a:tailEnd/>
          </a:ln>
          <a:effectLst>
            <a:softEdge rad="63500"/>
          </a:effectLst>
        </p:spPr>
      </p:pic>
      <p:pic>
        <p:nvPicPr>
          <p:cNvPr id="6146" name="Picture 2" descr="C:\Users\The Ark\AppData\Local\Microsoft\Windows\Temporary Internet Files\Content.IE5\62SPEA5Y\MP900405016[1].jpg"/>
          <p:cNvPicPr>
            <a:picLocks noChangeAspect="1" noChangeArrowheads="1"/>
          </p:cNvPicPr>
          <p:nvPr/>
        </p:nvPicPr>
        <p:blipFill>
          <a:blip r:embed="rId4" cstate="print"/>
          <a:srcRect/>
          <a:stretch>
            <a:fillRect/>
          </a:stretch>
        </p:blipFill>
        <p:spPr bwMode="auto">
          <a:xfrm>
            <a:off x="1066800" y="1828800"/>
            <a:ext cx="6858000" cy="4572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Findings</a:t>
            </a:r>
            <a:endParaRPr lang="en-US" dirty="0"/>
          </a:p>
        </p:txBody>
      </p:sp>
      <p:sp>
        <p:nvSpPr>
          <p:cNvPr id="3" name="Content Placeholder 2"/>
          <p:cNvSpPr>
            <a:spLocks noGrp="1"/>
          </p:cNvSpPr>
          <p:nvPr>
            <p:ph idx="1"/>
          </p:nvPr>
        </p:nvSpPr>
        <p:spPr/>
        <p:txBody>
          <a:bodyPr/>
          <a:lstStyle/>
          <a:p>
            <a:endParaRPr lang="en-US" dirty="0"/>
          </a:p>
        </p:txBody>
      </p:sp>
      <p:pic>
        <p:nvPicPr>
          <p:cNvPr id="4" name="Picture 7"/>
          <p:cNvPicPr>
            <a:picLocks noChangeAspect="1" noChangeArrowheads="1"/>
          </p:cNvPicPr>
          <p:nvPr/>
        </p:nvPicPr>
        <p:blipFill>
          <a:blip r:embed="rId3" cstate="print"/>
          <a:srcRect b="4225"/>
          <a:stretch>
            <a:fillRect/>
          </a:stretch>
        </p:blipFill>
        <p:spPr bwMode="auto">
          <a:xfrm>
            <a:off x="7696200" y="0"/>
            <a:ext cx="1447800" cy="1371600"/>
          </a:xfrm>
          <a:prstGeom prst="rect">
            <a:avLst/>
          </a:prstGeom>
          <a:noFill/>
          <a:ln w="9525">
            <a:noFill/>
            <a:miter lim="800000"/>
            <a:headEnd/>
            <a:tailEnd/>
          </a:ln>
          <a:effectLst>
            <a:softEdge rad="63500"/>
          </a:effectLst>
        </p:spPr>
      </p:pic>
      <p:pic>
        <p:nvPicPr>
          <p:cNvPr id="6147" name="Picture 3" descr="C:\Users\The Ark\AppData\Local\Microsoft\Windows\Temporary Internet Files\Content.IE5\3Q4HE7UP\MP900387779[1].jpg"/>
          <p:cNvPicPr>
            <a:picLocks noChangeAspect="1" noChangeArrowheads="1"/>
          </p:cNvPicPr>
          <p:nvPr/>
        </p:nvPicPr>
        <p:blipFill>
          <a:blip r:embed="rId4" cstate="print"/>
          <a:srcRect/>
          <a:stretch>
            <a:fillRect/>
          </a:stretch>
        </p:blipFill>
        <p:spPr bwMode="auto">
          <a:xfrm>
            <a:off x="1426435" y="1819656"/>
            <a:ext cx="6422165" cy="45811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Difficulties</a:t>
            </a:r>
            <a:endParaRPr lang="en-US" dirty="0"/>
          </a:p>
        </p:txBody>
      </p:sp>
      <p:sp>
        <p:nvSpPr>
          <p:cNvPr id="3" name="Content Placeholder 2"/>
          <p:cNvSpPr>
            <a:spLocks noGrp="1"/>
          </p:cNvSpPr>
          <p:nvPr>
            <p:ph idx="1"/>
          </p:nvPr>
        </p:nvSpPr>
        <p:spPr/>
        <p:txBody>
          <a:bodyPr/>
          <a:lstStyle/>
          <a:p>
            <a:endParaRPr lang="en-US" dirty="0"/>
          </a:p>
        </p:txBody>
      </p:sp>
      <p:pic>
        <p:nvPicPr>
          <p:cNvPr id="4" name="Picture 7"/>
          <p:cNvPicPr>
            <a:picLocks noChangeAspect="1" noChangeArrowheads="1"/>
          </p:cNvPicPr>
          <p:nvPr/>
        </p:nvPicPr>
        <p:blipFill>
          <a:blip r:embed="rId3" cstate="print"/>
          <a:srcRect b="4225"/>
          <a:stretch>
            <a:fillRect/>
          </a:stretch>
        </p:blipFill>
        <p:spPr bwMode="auto">
          <a:xfrm>
            <a:off x="7696200" y="0"/>
            <a:ext cx="1447800" cy="1371600"/>
          </a:xfrm>
          <a:prstGeom prst="rect">
            <a:avLst/>
          </a:prstGeom>
          <a:noFill/>
          <a:ln w="9525">
            <a:noFill/>
            <a:miter lim="800000"/>
            <a:headEnd/>
            <a:tailEnd/>
          </a:ln>
          <a:effectLst>
            <a:softEdge rad="63500"/>
          </a:effectLst>
        </p:spPr>
      </p:pic>
      <p:pic>
        <p:nvPicPr>
          <p:cNvPr id="7172" name="Picture 4" descr="C:\Users\The Ark\AppData\Local\Microsoft\Windows\Temporary Internet Files\Content.IE5\62SPEA5Y\MP900387715[1].jpg"/>
          <p:cNvPicPr>
            <a:picLocks noChangeAspect="1" noChangeArrowheads="1"/>
          </p:cNvPicPr>
          <p:nvPr/>
        </p:nvPicPr>
        <p:blipFill>
          <a:blip r:embed="rId4" cstate="print"/>
          <a:srcRect/>
          <a:stretch>
            <a:fillRect/>
          </a:stretch>
        </p:blipFill>
        <p:spPr bwMode="auto">
          <a:xfrm>
            <a:off x="1318901" y="1828800"/>
            <a:ext cx="6453499" cy="46034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2">
                    <a:lumMod val="75000"/>
                  </a:schemeClr>
                </a:solidFill>
              </a:rPr>
              <a:t>Proposed innovation </a:t>
            </a:r>
            <a:r>
              <a:rPr lang="en-US" dirty="0" smtClean="0"/>
              <a:t>built from research</a:t>
            </a:r>
            <a:endParaRPr lang="en-US" dirty="0"/>
          </a:p>
        </p:txBody>
      </p:sp>
      <p:sp>
        <p:nvSpPr>
          <p:cNvPr id="3" name="Content Placeholder 2"/>
          <p:cNvSpPr>
            <a:spLocks noGrp="1"/>
          </p:cNvSpPr>
          <p:nvPr>
            <p:ph idx="1"/>
          </p:nvPr>
        </p:nvSpPr>
        <p:spPr/>
        <p:txBody>
          <a:bodyPr/>
          <a:lstStyle/>
          <a:p>
            <a:endParaRPr lang="en-US" dirty="0"/>
          </a:p>
        </p:txBody>
      </p:sp>
      <p:pic>
        <p:nvPicPr>
          <p:cNvPr id="4" name="Picture 7"/>
          <p:cNvPicPr>
            <a:picLocks noChangeAspect="1" noChangeArrowheads="1"/>
          </p:cNvPicPr>
          <p:nvPr/>
        </p:nvPicPr>
        <p:blipFill>
          <a:blip r:embed="rId3" cstate="print"/>
          <a:srcRect b="4225"/>
          <a:stretch>
            <a:fillRect/>
          </a:stretch>
        </p:blipFill>
        <p:spPr bwMode="auto">
          <a:xfrm>
            <a:off x="7696200" y="0"/>
            <a:ext cx="1447800" cy="1371600"/>
          </a:xfrm>
          <a:prstGeom prst="rect">
            <a:avLst/>
          </a:prstGeom>
          <a:noFill/>
          <a:ln w="9525">
            <a:noFill/>
            <a:miter lim="800000"/>
            <a:headEnd/>
            <a:tailEnd/>
          </a:ln>
          <a:effectLst>
            <a:softEdge rad="63500"/>
          </a:effectLst>
        </p:spPr>
      </p:pic>
      <p:pic>
        <p:nvPicPr>
          <p:cNvPr id="7170" name="Picture 2" descr="C:\Users\The Ark\AppData\Local\Microsoft\Windows\Temporary Internet Files\Content.IE5\3Q4HE7UP\MP900442370[1].jpg"/>
          <p:cNvPicPr>
            <a:picLocks noChangeAspect="1" noChangeArrowheads="1"/>
          </p:cNvPicPr>
          <p:nvPr/>
        </p:nvPicPr>
        <p:blipFill>
          <a:blip r:embed="rId4" cstate="print"/>
          <a:srcRect/>
          <a:stretch>
            <a:fillRect/>
          </a:stretch>
        </p:blipFill>
        <p:spPr bwMode="auto">
          <a:xfrm>
            <a:off x="533400" y="1676400"/>
            <a:ext cx="8139240" cy="5410200"/>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rPr>
              <a:t>Innovation</a:t>
            </a:r>
            <a:r>
              <a:rPr lang="en-US" dirty="0" smtClean="0"/>
              <a:t>: production</a:t>
            </a:r>
            <a:endParaRPr lang="en-US" dirty="0"/>
          </a:p>
        </p:txBody>
      </p:sp>
      <p:sp>
        <p:nvSpPr>
          <p:cNvPr id="3" name="Content Placeholder 2"/>
          <p:cNvSpPr>
            <a:spLocks noGrp="1"/>
          </p:cNvSpPr>
          <p:nvPr>
            <p:ph idx="1"/>
          </p:nvPr>
        </p:nvSpPr>
        <p:spPr/>
        <p:txBody>
          <a:bodyPr/>
          <a:lstStyle/>
          <a:p>
            <a:endParaRPr lang="en-US" dirty="0"/>
          </a:p>
        </p:txBody>
      </p:sp>
      <p:pic>
        <p:nvPicPr>
          <p:cNvPr id="4" name="Picture 7"/>
          <p:cNvPicPr>
            <a:picLocks noChangeAspect="1" noChangeArrowheads="1"/>
          </p:cNvPicPr>
          <p:nvPr/>
        </p:nvPicPr>
        <p:blipFill>
          <a:blip r:embed="rId3" cstate="print"/>
          <a:srcRect b="4225"/>
          <a:stretch>
            <a:fillRect/>
          </a:stretch>
        </p:blipFill>
        <p:spPr bwMode="auto">
          <a:xfrm>
            <a:off x="7696200" y="0"/>
            <a:ext cx="1447800" cy="1371600"/>
          </a:xfrm>
          <a:prstGeom prst="rect">
            <a:avLst/>
          </a:prstGeom>
          <a:noFill/>
          <a:ln w="9525">
            <a:noFill/>
            <a:miter lim="800000"/>
            <a:headEnd/>
            <a:tailEnd/>
          </a:ln>
          <a:effectLst>
            <a:softEdge rad="63500"/>
          </a:effectLst>
        </p:spPr>
      </p:pic>
      <p:pic>
        <p:nvPicPr>
          <p:cNvPr id="10244" name="Picture 4" descr="C:\Users\The Ark\AppData\Local\Microsoft\Windows\Temporary Internet Files\Content.IE5\237WWOFC\MP900444107[1].jpg"/>
          <p:cNvPicPr>
            <a:picLocks noChangeAspect="1" noChangeArrowheads="1"/>
          </p:cNvPicPr>
          <p:nvPr/>
        </p:nvPicPr>
        <p:blipFill>
          <a:blip r:embed="rId4" cstate="print"/>
          <a:srcRect/>
          <a:stretch>
            <a:fillRect/>
          </a:stretch>
        </p:blipFill>
        <p:spPr bwMode="auto">
          <a:xfrm>
            <a:off x="-228600" y="2133600"/>
            <a:ext cx="9663955" cy="3352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2">
                    <a:lumMod val="75000"/>
                  </a:schemeClr>
                </a:solidFill>
              </a:rPr>
              <a:t>Innovation</a:t>
            </a:r>
            <a:r>
              <a:rPr lang="en-US" dirty="0" smtClean="0"/>
              <a:t>: manufacturing and packaging.</a:t>
            </a:r>
            <a:endParaRPr lang="en-US" dirty="0"/>
          </a:p>
        </p:txBody>
      </p:sp>
      <p:sp>
        <p:nvSpPr>
          <p:cNvPr id="3" name="Content Placeholder 2"/>
          <p:cNvSpPr>
            <a:spLocks noGrp="1"/>
          </p:cNvSpPr>
          <p:nvPr>
            <p:ph idx="1"/>
          </p:nvPr>
        </p:nvSpPr>
        <p:spPr/>
        <p:txBody>
          <a:bodyPr/>
          <a:lstStyle/>
          <a:p>
            <a:endParaRPr lang="en-US" dirty="0"/>
          </a:p>
        </p:txBody>
      </p:sp>
      <p:pic>
        <p:nvPicPr>
          <p:cNvPr id="4" name="Picture 7"/>
          <p:cNvPicPr>
            <a:picLocks noChangeAspect="1" noChangeArrowheads="1"/>
          </p:cNvPicPr>
          <p:nvPr/>
        </p:nvPicPr>
        <p:blipFill>
          <a:blip r:embed="rId3" cstate="print"/>
          <a:srcRect b="4225"/>
          <a:stretch>
            <a:fillRect/>
          </a:stretch>
        </p:blipFill>
        <p:spPr bwMode="auto">
          <a:xfrm>
            <a:off x="7696200" y="0"/>
            <a:ext cx="1447800" cy="1371600"/>
          </a:xfrm>
          <a:prstGeom prst="rect">
            <a:avLst/>
          </a:prstGeom>
          <a:noFill/>
          <a:ln w="9525">
            <a:noFill/>
            <a:miter lim="800000"/>
            <a:headEnd/>
            <a:tailEnd/>
          </a:ln>
          <a:effectLst>
            <a:softEdge rad="63500"/>
          </a:effectLst>
        </p:spPr>
      </p:pic>
      <p:pic>
        <p:nvPicPr>
          <p:cNvPr id="15362" name="Picture 2" descr="C:\Users\The Ark\AppData\Local\Microsoft\Windows\Temporary Internet Files\Content.IE5\237WWOFC\MP900385285[1].jpg"/>
          <p:cNvPicPr>
            <a:picLocks noChangeAspect="1" noChangeArrowheads="1"/>
          </p:cNvPicPr>
          <p:nvPr/>
        </p:nvPicPr>
        <p:blipFill>
          <a:blip r:embed="rId4" cstate="print"/>
          <a:srcRect/>
          <a:stretch>
            <a:fillRect/>
          </a:stretch>
        </p:blipFill>
        <p:spPr bwMode="auto">
          <a:xfrm>
            <a:off x="1371600" y="1752600"/>
            <a:ext cx="6507480" cy="4648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P030004080">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33" ma:contentTypeDescription="Create a new document." ma:contentTypeScope="" ma:versionID="37d3ec2b48d53e45b233ad8f52fe1b11"/>
</file>

<file path=customXml/itemProps1.xml><?xml version="1.0" encoding="utf-8"?>
<ds:datastoreItem xmlns:ds="http://schemas.openxmlformats.org/officeDocument/2006/customXml" ds:itemID="{9E00E582-3FBA-46C3-8B27-020E5EF1E6F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5CBC0C27-4547-4DDD-B939-9938FEE3AF5A}">
  <ds:schemaRefs>
    <ds:schemaRef ds:uri="http://schemas.microsoft.com/sharepoint/v3/contenttype/forms"/>
  </ds:schemaRefs>
</ds:datastoreItem>
</file>

<file path=customXml/itemProps3.xml><?xml version="1.0" encoding="utf-8"?>
<ds:datastoreItem xmlns:ds="http://schemas.openxmlformats.org/officeDocument/2006/customXml" ds:itemID="{604B4C0C-FA63-43E5-8FA1-B7A7F5CC3573}">
  <ds:schemaRefs>
    <ds:schemaRef ds:uri="http://schemas.microsoft.com/office/2006/metadata/contentType"/>
    <ds:schemaRef ds:uri="http://schemas.microsoft.com/office/2006/metadata/properties/metaAttributes"/>
  </ds:schemaRefs>
</ds:datastoreItem>
</file>

<file path=docProps/app.xml><?xml version="1.0" encoding="utf-8"?>
<Properties xmlns="http://schemas.openxmlformats.org/officeDocument/2006/extended-properties" xmlns:vt="http://schemas.openxmlformats.org/officeDocument/2006/docPropsVTypes">
  <Template>TP030004080</Template>
  <TotalTime>1177</TotalTime>
  <Words>1577</Words>
  <Application>Microsoft Office PowerPoint</Application>
  <PresentationFormat>On-screen Show (4:3)</PresentationFormat>
  <Paragraphs>106</Paragraphs>
  <Slides>28</Slides>
  <Notes>27</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TP030004080</vt:lpstr>
      <vt:lpstr>Multimedia Presentation to The Board of Directors </vt:lpstr>
      <vt:lpstr>Industrial Problem: Need.</vt:lpstr>
      <vt:lpstr>Industrial Problem</vt:lpstr>
      <vt:lpstr>Researching the Problem</vt:lpstr>
      <vt:lpstr>Research Findings</vt:lpstr>
      <vt:lpstr>Research Difficulties</vt:lpstr>
      <vt:lpstr>Proposed innovation built from research</vt:lpstr>
      <vt:lpstr>Innovation: production</vt:lpstr>
      <vt:lpstr>Innovation: manufacturing and packaging.</vt:lpstr>
      <vt:lpstr>Innovation: Marketing and Distribution</vt:lpstr>
      <vt:lpstr>Timeline: Knowledge Stage</vt:lpstr>
      <vt:lpstr>Timeline: Persuasion Stage</vt:lpstr>
      <vt:lpstr>Timeline: Decision Stage</vt:lpstr>
      <vt:lpstr>Timeline: Implementation Stage</vt:lpstr>
      <vt:lpstr>Timeline: Confirmation Stage</vt:lpstr>
      <vt:lpstr>Communication Channels</vt:lpstr>
      <vt:lpstr>S-Curve: Adoption</vt:lpstr>
      <vt:lpstr>S-Curve: MMORPG Market</vt:lpstr>
      <vt:lpstr>Workspace Adoption Rationale: Key Innovators &amp; Adopters</vt:lpstr>
      <vt:lpstr>Stratagems: Why adopt?</vt:lpstr>
      <vt:lpstr>Naysayers:  What to do?</vt:lpstr>
      <vt:lpstr>Critical Mass</vt:lpstr>
      <vt:lpstr>Decentralization Approach</vt:lpstr>
      <vt:lpstr>Change Agents</vt:lpstr>
      <vt:lpstr>“Champion”: What do we need?</vt:lpstr>
      <vt:lpstr>“Champion”: Role</vt:lpstr>
      <vt:lpstr>FINAL SLIDE!: Move ahead or risk being left behind.</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Multimedia Presentation to Board of Directors</dc:title>
  <dc:creator>The Ark</dc:creator>
  <cp:lastModifiedBy>The Ark</cp:lastModifiedBy>
  <cp:revision>62</cp:revision>
  <dcterms:created xsi:type="dcterms:W3CDTF">2011-01-02T20:30:28Z</dcterms:created>
  <dcterms:modified xsi:type="dcterms:W3CDTF">2011-02-26T20:18:33Z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TC300040809990</vt:lpwstr>
  </property>
</Properties>
</file>